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a664691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ca664691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Focus on the arabic-speaking countries of the region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d65e9f3ff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d65e9f3ff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d65e9f3ff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d65e9f3ff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d65e9f3ff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d65e9f3ff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027980aeb6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027980aeb6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027980aeb6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027980aeb6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27980aeb6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027980aeb6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Stats november 2024</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027980aeb6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027980aeb6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027980aeb6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027980aeb6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027980aeb6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027980aeb6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027980aeb6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027980aeb6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a6646914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ca6646914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027980aeb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027980aeb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027980aeb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027980aeb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027980aeb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027980aeb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027980aeb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027980aeb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d65e9f3ff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d65e9f3ff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027980aeb6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027980aeb6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027980aeb6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027980aeb6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ext + image" type="title">
  <p:cSld name="TITLE">
    <p:bg>
      <p:bgPr>
        <a:solidFill>
          <a:schemeClr val="lt2"/>
        </a:solidFill>
      </p:bgPr>
    </p:bg>
    <p:spTree>
      <p:nvGrpSpPr>
        <p:cNvPr id="12" name="Shape 12"/>
        <p:cNvGrpSpPr/>
        <p:nvPr/>
      </p:nvGrpSpPr>
      <p:grpSpPr>
        <a:xfrm>
          <a:off x="0" y="0"/>
          <a:ext cx="0" cy="0"/>
          <a:chOff x="0" y="0"/>
          <a:chExt cx="0" cy="0"/>
        </a:xfrm>
      </p:grpSpPr>
      <p:sp>
        <p:nvSpPr>
          <p:cNvPr id="13" name="Google Shape;13;p2"/>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 name="Google Shape;14;p2"/>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5" name="Google Shape;15;p2"/>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16" name="Google Shape;16;p2"/>
          <p:cNvSpPr txBox="1"/>
          <p:nvPr>
            <p:ph idx="1" type="subTitle"/>
          </p:nvPr>
        </p:nvSpPr>
        <p:spPr>
          <a:xfrm>
            <a:off x="311700" y="1047750"/>
            <a:ext cx="5717700" cy="2808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600"/>
              <a:buNone/>
              <a:defRPr sz="16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7" name="Google Shape;17;p2"/>
          <p:cNvSpPr txBox="1"/>
          <p:nvPr/>
        </p:nvSpPr>
        <p:spPr>
          <a:xfrm>
            <a:off x="311700" y="1504950"/>
            <a:ext cx="5393700" cy="13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25316A"/>
              </a:solidFill>
              <a:latin typeface="Verdana"/>
              <a:ea typeface="Verdana"/>
              <a:cs typeface="Verdana"/>
              <a:sym typeface="Verdana"/>
            </a:endParaRPr>
          </a:p>
        </p:txBody>
      </p:sp>
      <p:sp>
        <p:nvSpPr>
          <p:cNvPr id="18" name="Google Shape;18;p2"/>
          <p:cNvSpPr txBox="1"/>
          <p:nvPr>
            <p:ph idx="2" type="body"/>
          </p:nvPr>
        </p:nvSpPr>
        <p:spPr>
          <a:xfrm>
            <a:off x="311700" y="1447800"/>
            <a:ext cx="3326700" cy="30432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04800" lvl="3" marL="1828800" rtl="0">
              <a:lnSpc>
                <a:spcPct val="100000"/>
              </a:lnSpc>
              <a:spcBef>
                <a:spcPts val="0"/>
              </a:spcBef>
              <a:spcAft>
                <a:spcPts val="0"/>
              </a:spcAft>
              <a:buSzPts val="1200"/>
              <a:buChar char="●"/>
              <a:defRPr sz="1200"/>
            </a:lvl4pPr>
            <a:lvl5pPr indent="-298450" lvl="4" marL="2286000" rtl="0">
              <a:lnSpc>
                <a:spcPct val="100000"/>
              </a:lnSpc>
              <a:spcBef>
                <a:spcPts val="0"/>
              </a:spcBef>
              <a:spcAft>
                <a:spcPts val="0"/>
              </a:spcAft>
              <a:buSzPts val="1100"/>
              <a:buChar char="○"/>
              <a:defRPr sz="1100"/>
            </a:lvl5pPr>
            <a:lvl6pPr indent="-279400" lvl="5" marL="2743200" rtl="0">
              <a:lnSpc>
                <a:spcPct val="100000"/>
              </a:lnSpc>
              <a:spcBef>
                <a:spcPts val="0"/>
              </a:spcBef>
              <a:spcAft>
                <a:spcPts val="0"/>
              </a:spcAft>
              <a:buSzPts val="800"/>
              <a:buChar char="■"/>
              <a:defRPr sz="800"/>
            </a:lvl6pPr>
            <a:lvl7pPr indent="-279400" lvl="6" marL="3200400" rtl="0">
              <a:lnSpc>
                <a:spcPct val="100000"/>
              </a:lnSpc>
              <a:spcBef>
                <a:spcPts val="0"/>
              </a:spcBef>
              <a:spcAft>
                <a:spcPts val="0"/>
              </a:spcAft>
              <a:buSzPts val="800"/>
              <a:buChar char="●"/>
              <a:defRPr sz="800"/>
            </a:lvl7pPr>
            <a:lvl8pPr indent="-279400" lvl="7" marL="3657600" rtl="0">
              <a:lnSpc>
                <a:spcPct val="100000"/>
              </a:lnSpc>
              <a:spcBef>
                <a:spcPts val="0"/>
              </a:spcBef>
              <a:spcAft>
                <a:spcPts val="0"/>
              </a:spcAft>
              <a:buSzPts val="800"/>
              <a:buChar char="○"/>
              <a:defRPr sz="800"/>
            </a:lvl8pPr>
            <a:lvl9pPr indent="-279400" lvl="8" marL="4114800" rtl="0">
              <a:lnSpc>
                <a:spcPct val="100000"/>
              </a:lnSpc>
              <a:spcBef>
                <a:spcPts val="0"/>
              </a:spcBef>
              <a:spcAft>
                <a:spcPts val="0"/>
              </a:spcAft>
              <a:buSzPts val="800"/>
              <a:buChar char="■"/>
              <a:defRPr sz="800"/>
            </a:lvl9pPr>
          </a:lstStyle>
          <a:p/>
        </p:txBody>
      </p:sp>
      <p:sp>
        <p:nvSpPr>
          <p:cNvPr id="19" name="Google Shape;19;p2"/>
          <p:cNvSpPr/>
          <p:nvPr>
            <p:ph idx="3" type="pic"/>
          </p:nvPr>
        </p:nvSpPr>
        <p:spPr>
          <a:xfrm>
            <a:off x="3943350" y="1447800"/>
            <a:ext cx="4917000" cy="3216000"/>
          </a:xfrm>
          <a:prstGeom prst="rect">
            <a:avLst/>
          </a:prstGeom>
          <a:noFill/>
          <a:ln>
            <a:noFill/>
          </a:ln>
        </p:spPr>
      </p:sp>
      <p:pic>
        <p:nvPicPr>
          <p:cNvPr id="20" name="Google Shape;20;p2"/>
          <p:cNvPicPr preferRelativeResize="0"/>
          <p:nvPr/>
        </p:nvPicPr>
        <p:blipFill>
          <a:blip r:embed="rId2">
            <a:alphaModFix/>
          </a:blip>
          <a:stretch>
            <a:fillRect/>
          </a:stretch>
        </p:blipFill>
        <p:spPr>
          <a:xfrm>
            <a:off x="8447938" y="146638"/>
            <a:ext cx="426720" cy="426720"/>
          </a:xfrm>
          <a:prstGeom prst="rect">
            <a:avLst/>
          </a:prstGeom>
          <a:noFill/>
          <a:ln>
            <a:noFill/>
          </a:ln>
        </p:spPr>
      </p:pic>
      <p:grpSp>
        <p:nvGrpSpPr>
          <p:cNvPr id="21" name="Google Shape;21;p2"/>
          <p:cNvGrpSpPr/>
          <p:nvPr/>
        </p:nvGrpSpPr>
        <p:grpSpPr>
          <a:xfrm>
            <a:off x="0" y="4847150"/>
            <a:ext cx="3410100" cy="201600"/>
            <a:chOff x="0" y="4847150"/>
            <a:chExt cx="3410100" cy="201600"/>
          </a:xfrm>
        </p:grpSpPr>
        <p:grpSp>
          <p:nvGrpSpPr>
            <p:cNvPr id="22" name="Google Shape;22;p2"/>
            <p:cNvGrpSpPr/>
            <p:nvPr/>
          </p:nvGrpSpPr>
          <p:grpSpPr>
            <a:xfrm>
              <a:off x="0" y="4847150"/>
              <a:ext cx="3410100" cy="201600"/>
              <a:chOff x="0" y="4847150"/>
              <a:chExt cx="3410100" cy="201600"/>
            </a:xfrm>
          </p:grpSpPr>
          <p:sp>
            <p:nvSpPr>
              <p:cNvPr id="23" name="Google Shape;23;p2"/>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24" name="Google Shape;24;p2"/>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25" name="Google Shape;25;p2"/>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grpSp>
        <p:nvGrpSpPr>
          <p:cNvPr id="26" name="Google Shape;26;p2"/>
          <p:cNvGrpSpPr/>
          <p:nvPr/>
        </p:nvGrpSpPr>
        <p:grpSpPr>
          <a:xfrm>
            <a:off x="0" y="4847150"/>
            <a:ext cx="3410100" cy="201600"/>
            <a:chOff x="0" y="4847150"/>
            <a:chExt cx="3410100" cy="201600"/>
          </a:xfrm>
        </p:grpSpPr>
        <p:grpSp>
          <p:nvGrpSpPr>
            <p:cNvPr id="27" name="Google Shape;27;p2"/>
            <p:cNvGrpSpPr/>
            <p:nvPr/>
          </p:nvGrpSpPr>
          <p:grpSpPr>
            <a:xfrm>
              <a:off x="0" y="4847150"/>
              <a:ext cx="3410100" cy="201600"/>
              <a:chOff x="0" y="4847150"/>
              <a:chExt cx="3410100" cy="201600"/>
            </a:xfrm>
          </p:grpSpPr>
          <p:sp>
            <p:nvSpPr>
              <p:cNvPr id="28" name="Google Shape;28;p2"/>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29" name="Google Shape;29;p2"/>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30" name="Google Shape;30;p2"/>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Jad El Cham </a:t>
              </a:r>
              <a:r>
                <a:rPr b="1" lang="en-GB" sz="800">
                  <a:solidFill>
                    <a:schemeClr val="lt1"/>
                  </a:solidFill>
                  <a:latin typeface="Verdana"/>
                  <a:ea typeface="Verdana"/>
                  <a:cs typeface="Verdana"/>
                  <a:sym typeface="Verdana"/>
                </a:rPr>
                <a:t>| MENOG 24 | </a:t>
              </a:r>
              <a:r>
                <a:rPr lang="en-GB" sz="800">
                  <a:solidFill>
                    <a:schemeClr val="lt1"/>
                  </a:solidFill>
                  <a:latin typeface="Verdana"/>
                  <a:ea typeface="Verdana"/>
                  <a:cs typeface="Verdana"/>
                  <a:sym typeface="Verdana"/>
                </a:rPr>
                <a:t>4 December </a:t>
              </a:r>
              <a:r>
                <a:rPr lang="en-GB" sz="800">
                  <a:solidFill>
                    <a:schemeClr val="lt1"/>
                  </a:solidFill>
                  <a:latin typeface="Verdana"/>
                  <a:ea typeface="Verdana"/>
                  <a:cs typeface="Verdana"/>
                  <a:sym typeface="Verdana"/>
                </a:rPr>
                <a:t>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59" name="Shape 159"/>
        <p:cNvGrpSpPr/>
        <p:nvPr/>
      </p:nvGrpSpPr>
      <p:grpSpPr>
        <a:xfrm>
          <a:off x="0" y="0"/>
          <a:ext cx="0" cy="0"/>
          <a:chOff x="0" y="0"/>
          <a:chExt cx="0" cy="0"/>
        </a:xfrm>
      </p:grpSpPr>
      <p:grpSp>
        <p:nvGrpSpPr>
          <p:cNvPr id="160" name="Google Shape;160;p11"/>
          <p:cNvGrpSpPr/>
          <p:nvPr/>
        </p:nvGrpSpPr>
        <p:grpSpPr>
          <a:xfrm>
            <a:off x="0" y="4847150"/>
            <a:ext cx="3410100" cy="201600"/>
            <a:chOff x="0" y="4847150"/>
            <a:chExt cx="3410100" cy="201600"/>
          </a:xfrm>
        </p:grpSpPr>
        <p:grpSp>
          <p:nvGrpSpPr>
            <p:cNvPr id="161" name="Google Shape;161;p11"/>
            <p:cNvGrpSpPr/>
            <p:nvPr/>
          </p:nvGrpSpPr>
          <p:grpSpPr>
            <a:xfrm>
              <a:off x="0" y="4847150"/>
              <a:ext cx="3410100" cy="201600"/>
              <a:chOff x="0" y="4847150"/>
              <a:chExt cx="3410100" cy="201600"/>
            </a:xfrm>
          </p:grpSpPr>
          <p:sp>
            <p:nvSpPr>
              <p:cNvPr id="162" name="Google Shape;162;p11"/>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63" name="Google Shape;163;p11"/>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64" name="Google Shape;164;p11"/>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Qasim Lone| CAPIF 3 | </a:t>
              </a:r>
              <a:r>
                <a:rPr lang="en-GB" sz="800">
                  <a:solidFill>
                    <a:schemeClr val="lt1"/>
                  </a:solidFill>
                  <a:latin typeface="Verdana"/>
                  <a:ea typeface="Verdana"/>
                  <a:cs typeface="Verdana"/>
                  <a:sym typeface="Verdana"/>
                </a:rPr>
                <a:t>28 September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lue">
  <p:cSld name="BLANK_1">
    <p:bg>
      <p:bgPr>
        <a:solidFill>
          <a:schemeClr val="lt1"/>
        </a:solidFill>
      </p:bgPr>
    </p:bg>
    <p:spTree>
      <p:nvGrpSpPr>
        <p:cNvPr id="165" name="Shape 165"/>
        <p:cNvGrpSpPr/>
        <p:nvPr/>
      </p:nvGrpSpPr>
      <p:grpSpPr>
        <a:xfrm>
          <a:off x="0" y="0"/>
          <a:ext cx="0" cy="0"/>
          <a:chOff x="0" y="0"/>
          <a:chExt cx="0" cy="0"/>
        </a:xfrm>
      </p:grpSpPr>
      <p:sp>
        <p:nvSpPr>
          <p:cNvPr id="166" name="Google Shape;166;p12"/>
          <p:cNvSpPr txBox="1"/>
          <p:nvPr>
            <p:ph idx="12" type="sldNum"/>
          </p:nvPr>
        </p:nvSpPr>
        <p:spPr>
          <a:xfrm>
            <a:off x="8513833" y="475114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pic>
        <p:nvPicPr>
          <p:cNvPr id="167" name="Google Shape;167;p12"/>
          <p:cNvPicPr preferRelativeResize="0"/>
          <p:nvPr/>
        </p:nvPicPr>
        <p:blipFill rotWithShape="1">
          <a:blip r:embed="rId2">
            <a:alphaModFix/>
          </a:blip>
          <a:srcRect b="169" l="0" r="0" t="179"/>
          <a:stretch/>
        </p:blipFill>
        <p:spPr>
          <a:xfrm>
            <a:off x="-16187" y="0"/>
            <a:ext cx="9176376" cy="5143500"/>
          </a:xfrm>
          <a:prstGeom prst="rect">
            <a:avLst/>
          </a:prstGeom>
          <a:noFill/>
          <a:ln>
            <a:noFill/>
          </a:ln>
        </p:spPr>
      </p:pic>
      <p:grpSp>
        <p:nvGrpSpPr>
          <p:cNvPr id="168" name="Google Shape;168;p12"/>
          <p:cNvGrpSpPr/>
          <p:nvPr/>
        </p:nvGrpSpPr>
        <p:grpSpPr>
          <a:xfrm>
            <a:off x="0" y="4847150"/>
            <a:ext cx="3410100" cy="201600"/>
            <a:chOff x="0" y="4847150"/>
            <a:chExt cx="3410100" cy="201600"/>
          </a:xfrm>
        </p:grpSpPr>
        <p:grpSp>
          <p:nvGrpSpPr>
            <p:cNvPr id="169" name="Google Shape;169;p12"/>
            <p:cNvGrpSpPr/>
            <p:nvPr/>
          </p:nvGrpSpPr>
          <p:grpSpPr>
            <a:xfrm>
              <a:off x="0" y="4847150"/>
              <a:ext cx="3410100" cy="201600"/>
              <a:chOff x="0" y="4847150"/>
              <a:chExt cx="3410100" cy="201600"/>
            </a:xfrm>
          </p:grpSpPr>
          <p:sp>
            <p:nvSpPr>
              <p:cNvPr id="170" name="Google Shape;170;p12"/>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71" name="Google Shape;171;p12"/>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72" name="Google Shape;172;p12"/>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Qasim Lone| CAPIF 3 | </a:t>
              </a:r>
              <a:r>
                <a:rPr lang="en-GB" sz="800">
                  <a:solidFill>
                    <a:schemeClr val="lt1"/>
                  </a:solidFill>
                  <a:latin typeface="Verdana"/>
                  <a:ea typeface="Verdana"/>
                  <a:cs typeface="Verdana"/>
                  <a:sym typeface="Verdana"/>
                </a:rPr>
                <a:t>28 September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Blue">
  <p:cSld name="BLANK_1_1">
    <p:bg>
      <p:bgPr>
        <a:solidFill>
          <a:schemeClr val="lt1"/>
        </a:solidFill>
      </p:bgPr>
    </p:bg>
    <p:spTree>
      <p:nvGrpSpPr>
        <p:cNvPr id="173" name="Shape 173"/>
        <p:cNvGrpSpPr/>
        <p:nvPr/>
      </p:nvGrpSpPr>
      <p:grpSpPr>
        <a:xfrm>
          <a:off x="0" y="0"/>
          <a:ext cx="0" cy="0"/>
          <a:chOff x="0" y="0"/>
          <a:chExt cx="0" cy="0"/>
        </a:xfrm>
      </p:grpSpPr>
      <p:sp>
        <p:nvSpPr>
          <p:cNvPr id="174" name="Google Shape;174;p13"/>
          <p:cNvSpPr txBox="1"/>
          <p:nvPr>
            <p:ph idx="12" type="sldNum"/>
          </p:nvPr>
        </p:nvSpPr>
        <p:spPr>
          <a:xfrm>
            <a:off x="8513833" y="475114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
        <p:nvSpPr>
          <p:cNvPr id="175" name="Google Shape;175;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176" name="Google Shape;176;p13"/>
          <p:cNvPicPr preferRelativeResize="0"/>
          <p:nvPr/>
        </p:nvPicPr>
        <p:blipFill rotWithShape="1">
          <a:blip r:embed="rId2">
            <a:alphaModFix/>
          </a:blip>
          <a:srcRect b="169" l="0" r="0" t="179"/>
          <a:stretch/>
        </p:blipFill>
        <p:spPr>
          <a:xfrm>
            <a:off x="-16175" y="0"/>
            <a:ext cx="9176376" cy="5143500"/>
          </a:xfrm>
          <a:prstGeom prst="rect">
            <a:avLst/>
          </a:prstGeom>
          <a:noFill/>
          <a:ln>
            <a:noFill/>
          </a:ln>
        </p:spPr>
      </p:pic>
      <p:grpSp>
        <p:nvGrpSpPr>
          <p:cNvPr id="177" name="Google Shape;177;p13"/>
          <p:cNvGrpSpPr/>
          <p:nvPr/>
        </p:nvGrpSpPr>
        <p:grpSpPr>
          <a:xfrm>
            <a:off x="0" y="4847150"/>
            <a:ext cx="3410100" cy="201600"/>
            <a:chOff x="0" y="4847150"/>
            <a:chExt cx="3410100" cy="201600"/>
          </a:xfrm>
        </p:grpSpPr>
        <p:grpSp>
          <p:nvGrpSpPr>
            <p:cNvPr id="178" name="Google Shape;178;p13"/>
            <p:cNvGrpSpPr/>
            <p:nvPr/>
          </p:nvGrpSpPr>
          <p:grpSpPr>
            <a:xfrm>
              <a:off x="0" y="4847150"/>
              <a:ext cx="3410100" cy="201600"/>
              <a:chOff x="0" y="4847150"/>
              <a:chExt cx="3410100" cy="201600"/>
            </a:xfrm>
          </p:grpSpPr>
          <p:sp>
            <p:nvSpPr>
              <p:cNvPr id="179" name="Google Shape;179;p13"/>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80" name="Google Shape;180;p13"/>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81" name="Google Shape;181;p13"/>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Qasim Lone| CAPIF 3 | </a:t>
              </a:r>
              <a:r>
                <a:rPr lang="en-GB" sz="800">
                  <a:solidFill>
                    <a:schemeClr val="lt1"/>
                  </a:solidFill>
                  <a:latin typeface="Verdana"/>
                  <a:ea typeface="Verdana"/>
                  <a:cs typeface="Verdana"/>
                  <a:sym typeface="Verdana"/>
                </a:rPr>
                <a:t>28 September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ext">
  <p:cSld name="TITLE_3">
    <p:bg>
      <p:bgPr>
        <a:solidFill>
          <a:schemeClr val="lt2"/>
        </a:solidFill>
      </p:bgPr>
    </p:bg>
    <p:spTree>
      <p:nvGrpSpPr>
        <p:cNvPr id="31" name="Shape 31"/>
        <p:cNvGrpSpPr/>
        <p:nvPr/>
      </p:nvGrpSpPr>
      <p:grpSpPr>
        <a:xfrm>
          <a:off x="0" y="0"/>
          <a:ext cx="0" cy="0"/>
          <a:chOff x="0" y="0"/>
          <a:chExt cx="0" cy="0"/>
        </a:xfrm>
      </p:grpSpPr>
      <p:sp>
        <p:nvSpPr>
          <p:cNvPr id="32" name="Google Shape;32;p3"/>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 name="Google Shape;33;p3"/>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4" name="Google Shape;34;p3"/>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35" name="Google Shape;35;p3"/>
          <p:cNvSpPr txBox="1"/>
          <p:nvPr>
            <p:ph idx="1" type="subTitle"/>
          </p:nvPr>
        </p:nvSpPr>
        <p:spPr>
          <a:xfrm>
            <a:off x="311700" y="1047750"/>
            <a:ext cx="5717700" cy="2808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600"/>
              <a:buNone/>
              <a:defRPr sz="16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36" name="Google Shape;36;p3"/>
          <p:cNvSpPr txBox="1"/>
          <p:nvPr/>
        </p:nvSpPr>
        <p:spPr>
          <a:xfrm>
            <a:off x="311700" y="1504950"/>
            <a:ext cx="5393700" cy="13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25316A"/>
              </a:solidFill>
              <a:latin typeface="Verdana"/>
              <a:ea typeface="Verdana"/>
              <a:cs typeface="Verdana"/>
              <a:sym typeface="Verdana"/>
            </a:endParaRPr>
          </a:p>
        </p:txBody>
      </p:sp>
      <p:sp>
        <p:nvSpPr>
          <p:cNvPr id="37" name="Google Shape;37;p3"/>
          <p:cNvSpPr txBox="1"/>
          <p:nvPr>
            <p:ph idx="2" type="body"/>
          </p:nvPr>
        </p:nvSpPr>
        <p:spPr>
          <a:xfrm>
            <a:off x="311700" y="1447800"/>
            <a:ext cx="8491800" cy="30999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04800" lvl="3" marL="1828800" rtl="0">
              <a:lnSpc>
                <a:spcPct val="100000"/>
              </a:lnSpc>
              <a:spcBef>
                <a:spcPts val="0"/>
              </a:spcBef>
              <a:spcAft>
                <a:spcPts val="0"/>
              </a:spcAft>
              <a:buSzPts val="1200"/>
              <a:buChar char="●"/>
              <a:defRPr sz="1200"/>
            </a:lvl4pPr>
            <a:lvl5pPr indent="-298450" lvl="4" marL="2286000" rtl="0">
              <a:lnSpc>
                <a:spcPct val="100000"/>
              </a:lnSpc>
              <a:spcBef>
                <a:spcPts val="0"/>
              </a:spcBef>
              <a:spcAft>
                <a:spcPts val="0"/>
              </a:spcAft>
              <a:buSzPts val="1100"/>
              <a:buChar char="○"/>
              <a:defRPr sz="1100"/>
            </a:lvl5pPr>
            <a:lvl6pPr indent="-279400" lvl="5" marL="2743200" rtl="0">
              <a:lnSpc>
                <a:spcPct val="100000"/>
              </a:lnSpc>
              <a:spcBef>
                <a:spcPts val="0"/>
              </a:spcBef>
              <a:spcAft>
                <a:spcPts val="0"/>
              </a:spcAft>
              <a:buSzPts val="800"/>
              <a:buChar char="■"/>
              <a:defRPr sz="800"/>
            </a:lvl6pPr>
            <a:lvl7pPr indent="-279400" lvl="6" marL="3200400" rtl="0">
              <a:lnSpc>
                <a:spcPct val="100000"/>
              </a:lnSpc>
              <a:spcBef>
                <a:spcPts val="0"/>
              </a:spcBef>
              <a:spcAft>
                <a:spcPts val="0"/>
              </a:spcAft>
              <a:buSzPts val="800"/>
              <a:buChar char="●"/>
              <a:defRPr sz="800"/>
            </a:lvl7pPr>
            <a:lvl8pPr indent="-279400" lvl="7" marL="3657600" rtl="0">
              <a:lnSpc>
                <a:spcPct val="100000"/>
              </a:lnSpc>
              <a:spcBef>
                <a:spcPts val="0"/>
              </a:spcBef>
              <a:spcAft>
                <a:spcPts val="0"/>
              </a:spcAft>
              <a:buSzPts val="800"/>
              <a:buChar char="○"/>
              <a:defRPr sz="800"/>
            </a:lvl8pPr>
            <a:lvl9pPr indent="-279400" lvl="8" marL="4114800" rtl="0">
              <a:lnSpc>
                <a:spcPct val="100000"/>
              </a:lnSpc>
              <a:spcBef>
                <a:spcPts val="0"/>
              </a:spcBef>
              <a:spcAft>
                <a:spcPts val="0"/>
              </a:spcAft>
              <a:buSzPts val="800"/>
              <a:buChar char="■"/>
              <a:defRPr sz="800"/>
            </a:lvl9pPr>
          </a:lstStyle>
          <a:p/>
        </p:txBody>
      </p:sp>
      <p:pic>
        <p:nvPicPr>
          <p:cNvPr id="38" name="Google Shape;38;p3"/>
          <p:cNvPicPr preferRelativeResize="0"/>
          <p:nvPr/>
        </p:nvPicPr>
        <p:blipFill>
          <a:blip r:embed="rId2">
            <a:alphaModFix/>
          </a:blip>
          <a:stretch>
            <a:fillRect/>
          </a:stretch>
        </p:blipFill>
        <p:spPr>
          <a:xfrm>
            <a:off x="8447938" y="146638"/>
            <a:ext cx="426720" cy="426720"/>
          </a:xfrm>
          <a:prstGeom prst="rect">
            <a:avLst/>
          </a:prstGeom>
          <a:noFill/>
          <a:ln>
            <a:noFill/>
          </a:ln>
        </p:spPr>
      </p:pic>
      <p:grpSp>
        <p:nvGrpSpPr>
          <p:cNvPr id="39" name="Google Shape;39;p3"/>
          <p:cNvGrpSpPr/>
          <p:nvPr/>
        </p:nvGrpSpPr>
        <p:grpSpPr>
          <a:xfrm>
            <a:off x="0" y="4847150"/>
            <a:ext cx="3410100" cy="201600"/>
            <a:chOff x="0" y="4847150"/>
            <a:chExt cx="3410100" cy="201600"/>
          </a:xfrm>
        </p:grpSpPr>
        <p:grpSp>
          <p:nvGrpSpPr>
            <p:cNvPr id="40" name="Google Shape;40;p3"/>
            <p:cNvGrpSpPr/>
            <p:nvPr/>
          </p:nvGrpSpPr>
          <p:grpSpPr>
            <a:xfrm>
              <a:off x="0" y="4847150"/>
              <a:ext cx="3410100" cy="201600"/>
              <a:chOff x="0" y="4847150"/>
              <a:chExt cx="3410100" cy="201600"/>
            </a:xfrm>
          </p:grpSpPr>
          <p:sp>
            <p:nvSpPr>
              <p:cNvPr id="41" name="Google Shape;41;p3"/>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42" name="Google Shape;42;p3"/>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43" name="Google Shape;43;p3"/>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grpSp>
        <p:nvGrpSpPr>
          <p:cNvPr id="44" name="Google Shape;44;p3"/>
          <p:cNvGrpSpPr/>
          <p:nvPr/>
        </p:nvGrpSpPr>
        <p:grpSpPr>
          <a:xfrm>
            <a:off x="0" y="4847150"/>
            <a:ext cx="3410100" cy="201600"/>
            <a:chOff x="0" y="4847150"/>
            <a:chExt cx="3410100" cy="201600"/>
          </a:xfrm>
        </p:grpSpPr>
        <p:grpSp>
          <p:nvGrpSpPr>
            <p:cNvPr id="45" name="Google Shape;45;p3"/>
            <p:cNvGrpSpPr/>
            <p:nvPr/>
          </p:nvGrpSpPr>
          <p:grpSpPr>
            <a:xfrm>
              <a:off x="0" y="4847150"/>
              <a:ext cx="3410100" cy="201600"/>
              <a:chOff x="0" y="4847150"/>
              <a:chExt cx="3410100" cy="201600"/>
            </a:xfrm>
          </p:grpSpPr>
          <p:sp>
            <p:nvSpPr>
              <p:cNvPr id="46" name="Google Shape;46;p3"/>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47" name="Google Shape;47;p3"/>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48" name="Google Shape;48;p3"/>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Jad El Cham | MENOG 24 | </a:t>
              </a:r>
              <a:r>
                <a:rPr lang="en-GB" sz="800">
                  <a:solidFill>
                    <a:schemeClr val="lt1"/>
                  </a:solidFill>
                  <a:latin typeface="Verdana"/>
                  <a:ea typeface="Verdana"/>
                  <a:cs typeface="Verdana"/>
                  <a:sym typeface="Verdana"/>
                </a:rPr>
                <a:t>4 December 2024</a:t>
              </a:r>
              <a:endParaRPr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text">
  <p:cSld name="TITLE_2">
    <p:bg>
      <p:bgPr>
        <a:solidFill>
          <a:schemeClr val="lt2"/>
        </a:solidFill>
      </p:bgPr>
    </p:bg>
    <p:spTree>
      <p:nvGrpSpPr>
        <p:cNvPr id="49" name="Shape 49"/>
        <p:cNvGrpSpPr/>
        <p:nvPr/>
      </p:nvGrpSpPr>
      <p:grpSpPr>
        <a:xfrm>
          <a:off x="0" y="0"/>
          <a:ext cx="0" cy="0"/>
          <a:chOff x="0" y="0"/>
          <a:chExt cx="0" cy="0"/>
        </a:xfrm>
      </p:grpSpPr>
      <p:sp>
        <p:nvSpPr>
          <p:cNvPr id="50" name="Google Shape;50;p4"/>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1" name="Google Shape;51;p4"/>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52" name="Google Shape;52;p4"/>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3" name="Google Shape;53;p4"/>
          <p:cNvSpPr txBox="1"/>
          <p:nvPr>
            <p:ph idx="1" type="subTitle"/>
          </p:nvPr>
        </p:nvSpPr>
        <p:spPr>
          <a:xfrm>
            <a:off x="311700"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54" name="Google Shape;54;p4"/>
          <p:cNvSpPr txBox="1"/>
          <p:nvPr>
            <p:ph idx="2" type="title"/>
          </p:nvPr>
        </p:nvSpPr>
        <p:spPr>
          <a:xfrm>
            <a:off x="311700" y="972075"/>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600"/>
              <a:buFont typeface="Verdana"/>
              <a:buNone/>
              <a:defRPr b="1" sz="16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5" name="Google Shape;55;p4"/>
          <p:cNvSpPr txBox="1"/>
          <p:nvPr>
            <p:ph idx="3" type="subTitle"/>
          </p:nvPr>
        </p:nvSpPr>
        <p:spPr>
          <a:xfrm>
            <a:off x="3301888"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56" name="Google Shape;56;p4"/>
          <p:cNvSpPr txBox="1"/>
          <p:nvPr>
            <p:ph idx="4" type="body"/>
          </p:nvPr>
        </p:nvSpPr>
        <p:spPr>
          <a:xfrm>
            <a:off x="3301888" y="1838850"/>
            <a:ext cx="2568300" cy="28569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57" name="Google Shape;57;p4"/>
          <p:cNvSpPr txBox="1"/>
          <p:nvPr>
            <p:ph idx="5" type="subTitle"/>
          </p:nvPr>
        </p:nvSpPr>
        <p:spPr>
          <a:xfrm>
            <a:off x="6292075"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58" name="Google Shape;58;p4"/>
          <p:cNvSpPr txBox="1"/>
          <p:nvPr>
            <p:ph idx="6" type="body"/>
          </p:nvPr>
        </p:nvSpPr>
        <p:spPr>
          <a:xfrm>
            <a:off x="6292075" y="1838850"/>
            <a:ext cx="2568300" cy="28569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59" name="Google Shape;59;p4"/>
          <p:cNvSpPr txBox="1"/>
          <p:nvPr>
            <p:ph idx="7" type="body"/>
          </p:nvPr>
        </p:nvSpPr>
        <p:spPr>
          <a:xfrm>
            <a:off x="311725" y="1838850"/>
            <a:ext cx="2568300" cy="2500800"/>
          </a:xfrm>
          <a:prstGeom prst="rect">
            <a:avLst/>
          </a:prstGeom>
        </p:spPr>
        <p:txBody>
          <a:bodyPr anchorCtr="0" anchor="t" bIns="0" lIns="0" spcFirstLastPara="1" rIns="0" wrap="square" tIns="0">
            <a:sp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grpSp>
        <p:nvGrpSpPr>
          <p:cNvPr id="60" name="Google Shape;60;p4"/>
          <p:cNvGrpSpPr/>
          <p:nvPr/>
        </p:nvGrpSpPr>
        <p:grpSpPr>
          <a:xfrm>
            <a:off x="0" y="4847150"/>
            <a:ext cx="3410100" cy="201600"/>
            <a:chOff x="0" y="4847150"/>
            <a:chExt cx="3410100" cy="201600"/>
          </a:xfrm>
        </p:grpSpPr>
        <p:grpSp>
          <p:nvGrpSpPr>
            <p:cNvPr id="61" name="Google Shape;61;p4"/>
            <p:cNvGrpSpPr/>
            <p:nvPr/>
          </p:nvGrpSpPr>
          <p:grpSpPr>
            <a:xfrm>
              <a:off x="0" y="4847150"/>
              <a:ext cx="3410100" cy="201600"/>
              <a:chOff x="0" y="4847150"/>
              <a:chExt cx="3410100" cy="201600"/>
            </a:xfrm>
          </p:grpSpPr>
          <p:sp>
            <p:nvSpPr>
              <p:cNvPr id="62" name="Google Shape;62;p4"/>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63" name="Google Shape;63;p4"/>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64" name="Google Shape;64;p4"/>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
        <p:nvSpPr>
          <p:cNvPr id="65" name="Google Shape;65;p4"/>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grpSp>
        <p:nvGrpSpPr>
          <p:cNvPr id="66" name="Google Shape;66;p4"/>
          <p:cNvGrpSpPr/>
          <p:nvPr/>
        </p:nvGrpSpPr>
        <p:grpSpPr>
          <a:xfrm>
            <a:off x="0" y="4847150"/>
            <a:ext cx="3410100" cy="201600"/>
            <a:chOff x="0" y="4847150"/>
            <a:chExt cx="3410100" cy="201600"/>
          </a:xfrm>
        </p:grpSpPr>
        <p:grpSp>
          <p:nvGrpSpPr>
            <p:cNvPr id="67" name="Google Shape;67;p4"/>
            <p:cNvGrpSpPr/>
            <p:nvPr/>
          </p:nvGrpSpPr>
          <p:grpSpPr>
            <a:xfrm>
              <a:off x="0" y="4847150"/>
              <a:ext cx="3410100" cy="201600"/>
              <a:chOff x="0" y="4847150"/>
              <a:chExt cx="3410100" cy="201600"/>
            </a:xfrm>
          </p:grpSpPr>
          <p:sp>
            <p:nvSpPr>
              <p:cNvPr id="68" name="Google Shape;68;p4"/>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69" name="Google Shape;69;p4"/>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70" name="Google Shape;70;p4"/>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Qasim Lone| CAPIF 3 | </a:t>
              </a:r>
              <a:r>
                <a:rPr lang="en-GB" sz="800">
                  <a:solidFill>
                    <a:schemeClr val="lt1"/>
                  </a:solidFill>
                  <a:latin typeface="Verdana"/>
                  <a:ea typeface="Verdana"/>
                  <a:cs typeface="Verdana"/>
                  <a:sym typeface="Verdana"/>
                </a:rPr>
                <a:t>28 September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text + photos">
  <p:cSld name="TITLE_2_1">
    <p:bg>
      <p:bgPr>
        <a:solidFill>
          <a:schemeClr val="lt2"/>
        </a:solidFill>
      </p:bgPr>
    </p:bg>
    <p:spTree>
      <p:nvGrpSpPr>
        <p:cNvPr id="71" name="Shape 71"/>
        <p:cNvGrpSpPr/>
        <p:nvPr/>
      </p:nvGrpSpPr>
      <p:grpSpPr>
        <a:xfrm>
          <a:off x="0" y="0"/>
          <a:ext cx="0" cy="0"/>
          <a:chOff x="0" y="0"/>
          <a:chExt cx="0" cy="0"/>
        </a:xfrm>
      </p:grpSpPr>
      <p:sp>
        <p:nvSpPr>
          <p:cNvPr id="72" name="Google Shape;72;p5"/>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3" name="Google Shape;73;p5"/>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74" name="Google Shape;74;p5"/>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5" name="Google Shape;75;p5"/>
          <p:cNvSpPr txBox="1"/>
          <p:nvPr>
            <p:ph idx="1" type="subTitle"/>
          </p:nvPr>
        </p:nvSpPr>
        <p:spPr>
          <a:xfrm>
            <a:off x="311700"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76" name="Google Shape;76;p5"/>
          <p:cNvSpPr txBox="1"/>
          <p:nvPr>
            <p:ph idx="2" type="body"/>
          </p:nvPr>
        </p:nvSpPr>
        <p:spPr>
          <a:xfrm>
            <a:off x="3117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77" name="Google Shape;77;p5"/>
          <p:cNvSpPr txBox="1"/>
          <p:nvPr>
            <p:ph idx="3" type="subTitle"/>
          </p:nvPr>
        </p:nvSpPr>
        <p:spPr>
          <a:xfrm>
            <a:off x="3301888"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78" name="Google Shape;78;p5"/>
          <p:cNvSpPr txBox="1"/>
          <p:nvPr>
            <p:ph idx="4" type="body"/>
          </p:nvPr>
        </p:nvSpPr>
        <p:spPr>
          <a:xfrm>
            <a:off x="33019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79" name="Google Shape;79;p5"/>
          <p:cNvSpPr txBox="1"/>
          <p:nvPr>
            <p:ph idx="5" type="subTitle"/>
          </p:nvPr>
        </p:nvSpPr>
        <p:spPr>
          <a:xfrm>
            <a:off x="6292075"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80" name="Google Shape;80;p5"/>
          <p:cNvSpPr txBox="1"/>
          <p:nvPr>
            <p:ph idx="6" type="body"/>
          </p:nvPr>
        </p:nvSpPr>
        <p:spPr>
          <a:xfrm>
            <a:off x="62921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81" name="Google Shape;81;p5"/>
          <p:cNvSpPr/>
          <p:nvPr>
            <p:ph idx="7" type="pic"/>
          </p:nvPr>
        </p:nvSpPr>
        <p:spPr>
          <a:xfrm>
            <a:off x="342900" y="972075"/>
            <a:ext cx="2537100" cy="1666500"/>
          </a:xfrm>
          <a:prstGeom prst="rect">
            <a:avLst/>
          </a:prstGeom>
          <a:noFill/>
          <a:ln>
            <a:noFill/>
          </a:ln>
        </p:spPr>
      </p:sp>
      <p:sp>
        <p:nvSpPr>
          <p:cNvPr id="82" name="Google Shape;82;p5"/>
          <p:cNvSpPr/>
          <p:nvPr>
            <p:ph idx="8" type="pic"/>
          </p:nvPr>
        </p:nvSpPr>
        <p:spPr>
          <a:xfrm>
            <a:off x="3303450" y="972075"/>
            <a:ext cx="2537100" cy="1666500"/>
          </a:xfrm>
          <a:prstGeom prst="rect">
            <a:avLst/>
          </a:prstGeom>
          <a:noFill/>
          <a:ln>
            <a:noFill/>
          </a:ln>
        </p:spPr>
      </p:sp>
      <p:sp>
        <p:nvSpPr>
          <p:cNvPr id="83" name="Google Shape;83;p5"/>
          <p:cNvSpPr/>
          <p:nvPr>
            <p:ph idx="9" type="pic"/>
          </p:nvPr>
        </p:nvSpPr>
        <p:spPr>
          <a:xfrm>
            <a:off x="6264000" y="972075"/>
            <a:ext cx="2537100" cy="1666500"/>
          </a:xfrm>
          <a:prstGeom prst="rect">
            <a:avLst/>
          </a:prstGeom>
          <a:noFill/>
          <a:ln>
            <a:noFill/>
          </a:ln>
        </p:spPr>
      </p:sp>
      <p:grpSp>
        <p:nvGrpSpPr>
          <p:cNvPr id="84" name="Google Shape;84;p5"/>
          <p:cNvGrpSpPr/>
          <p:nvPr/>
        </p:nvGrpSpPr>
        <p:grpSpPr>
          <a:xfrm>
            <a:off x="0" y="4847150"/>
            <a:ext cx="3410100" cy="201600"/>
            <a:chOff x="0" y="4847150"/>
            <a:chExt cx="3410100" cy="201600"/>
          </a:xfrm>
        </p:grpSpPr>
        <p:grpSp>
          <p:nvGrpSpPr>
            <p:cNvPr id="85" name="Google Shape;85;p5"/>
            <p:cNvGrpSpPr/>
            <p:nvPr/>
          </p:nvGrpSpPr>
          <p:grpSpPr>
            <a:xfrm>
              <a:off x="0" y="4847150"/>
              <a:ext cx="3410100" cy="201600"/>
              <a:chOff x="0" y="4847150"/>
              <a:chExt cx="3410100" cy="201600"/>
            </a:xfrm>
          </p:grpSpPr>
          <p:sp>
            <p:nvSpPr>
              <p:cNvPr id="86" name="Google Shape;86;p5"/>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87" name="Google Shape;87;p5"/>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88" name="Google Shape;88;p5"/>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
        <p:nvSpPr>
          <p:cNvPr id="89" name="Google Shape;89;p5"/>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age - 5 Column text &amp; photos">
  <p:cSld name="TITLE_2_1_1">
    <p:bg>
      <p:bgPr>
        <a:solidFill>
          <a:schemeClr val="lt2"/>
        </a:solidFill>
      </p:bgPr>
    </p:bg>
    <p:spTree>
      <p:nvGrpSpPr>
        <p:cNvPr id="90" name="Shape 90"/>
        <p:cNvGrpSpPr/>
        <p:nvPr/>
      </p:nvGrpSpPr>
      <p:grpSpPr>
        <a:xfrm>
          <a:off x="0" y="0"/>
          <a:ext cx="0" cy="0"/>
          <a:chOff x="0" y="0"/>
          <a:chExt cx="0" cy="0"/>
        </a:xfrm>
      </p:grpSpPr>
      <p:sp>
        <p:nvSpPr>
          <p:cNvPr id="91" name="Google Shape;91;p6"/>
          <p:cNvSpPr txBox="1"/>
          <p:nvPr>
            <p:ph idx="1" type="body"/>
          </p:nvPr>
        </p:nvSpPr>
        <p:spPr>
          <a:xfrm>
            <a:off x="69971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92" name="Google Shape;92;p6"/>
          <p:cNvSpPr txBox="1"/>
          <p:nvPr>
            <p:ph idx="2" type="body"/>
          </p:nvPr>
        </p:nvSpPr>
        <p:spPr>
          <a:xfrm>
            <a:off x="69971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93" name="Google Shape;93;p6"/>
          <p:cNvSpPr/>
          <p:nvPr>
            <p:ph idx="3" type="pic"/>
          </p:nvPr>
        </p:nvSpPr>
        <p:spPr>
          <a:xfrm>
            <a:off x="7155200" y="972075"/>
            <a:ext cx="1155600" cy="1155600"/>
          </a:xfrm>
          <a:prstGeom prst="ellipse">
            <a:avLst/>
          </a:prstGeom>
          <a:noFill/>
          <a:ln>
            <a:noFill/>
          </a:ln>
        </p:spPr>
      </p:sp>
      <p:sp>
        <p:nvSpPr>
          <p:cNvPr id="94" name="Google Shape;94;p6"/>
          <p:cNvSpPr/>
          <p:nvPr>
            <p:ph idx="4" type="pic"/>
          </p:nvPr>
        </p:nvSpPr>
        <p:spPr>
          <a:xfrm>
            <a:off x="7155200" y="2982450"/>
            <a:ext cx="1155600" cy="1155600"/>
          </a:xfrm>
          <a:prstGeom prst="ellipse">
            <a:avLst/>
          </a:prstGeom>
          <a:noFill/>
          <a:ln>
            <a:noFill/>
          </a:ln>
        </p:spPr>
      </p:sp>
      <p:sp>
        <p:nvSpPr>
          <p:cNvPr id="95" name="Google Shape;95;p6"/>
          <p:cNvSpPr txBox="1"/>
          <p:nvPr>
            <p:ph idx="5" type="body"/>
          </p:nvPr>
        </p:nvSpPr>
        <p:spPr>
          <a:xfrm>
            <a:off x="69971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96" name="Google Shape;96;p6"/>
          <p:cNvSpPr txBox="1"/>
          <p:nvPr>
            <p:ph idx="6" type="body"/>
          </p:nvPr>
        </p:nvSpPr>
        <p:spPr>
          <a:xfrm>
            <a:off x="69971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97" name="Google Shape;97;p6"/>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8" name="Google Shape;98;p6"/>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99" name="Google Shape;99;p6"/>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0" name="Google Shape;100;p6"/>
          <p:cNvSpPr/>
          <p:nvPr>
            <p:ph idx="7" type="pic"/>
          </p:nvPr>
        </p:nvSpPr>
        <p:spPr>
          <a:xfrm>
            <a:off x="469800" y="972075"/>
            <a:ext cx="1155600" cy="1155600"/>
          </a:xfrm>
          <a:prstGeom prst="ellipse">
            <a:avLst/>
          </a:prstGeom>
          <a:noFill/>
          <a:ln>
            <a:noFill/>
          </a:ln>
        </p:spPr>
      </p:sp>
      <p:sp>
        <p:nvSpPr>
          <p:cNvPr id="101" name="Google Shape;101;p6"/>
          <p:cNvSpPr txBox="1"/>
          <p:nvPr>
            <p:ph idx="8" type="body"/>
          </p:nvPr>
        </p:nvSpPr>
        <p:spPr>
          <a:xfrm>
            <a:off x="3117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02" name="Google Shape;102;p6"/>
          <p:cNvSpPr txBox="1"/>
          <p:nvPr>
            <p:ph idx="9" type="body"/>
          </p:nvPr>
        </p:nvSpPr>
        <p:spPr>
          <a:xfrm>
            <a:off x="3117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03" name="Google Shape;103;p6"/>
          <p:cNvSpPr/>
          <p:nvPr>
            <p:ph idx="13" type="pic"/>
          </p:nvPr>
        </p:nvSpPr>
        <p:spPr>
          <a:xfrm>
            <a:off x="2134100" y="972075"/>
            <a:ext cx="1155600" cy="1155600"/>
          </a:xfrm>
          <a:prstGeom prst="ellipse">
            <a:avLst/>
          </a:prstGeom>
          <a:noFill/>
          <a:ln>
            <a:noFill/>
          </a:ln>
        </p:spPr>
      </p:sp>
      <p:sp>
        <p:nvSpPr>
          <p:cNvPr id="104" name="Google Shape;104;p6"/>
          <p:cNvSpPr txBox="1"/>
          <p:nvPr>
            <p:ph idx="14" type="body"/>
          </p:nvPr>
        </p:nvSpPr>
        <p:spPr>
          <a:xfrm>
            <a:off x="19760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05" name="Google Shape;105;p6"/>
          <p:cNvSpPr txBox="1"/>
          <p:nvPr>
            <p:ph idx="15" type="body"/>
          </p:nvPr>
        </p:nvSpPr>
        <p:spPr>
          <a:xfrm>
            <a:off x="19760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06" name="Google Shape;106;p6"/>
          <p:cNvSpPr/>
          <p:nvPr>
            <p:ph idx="16" type="pic"/>
          </p:nvPr>
        </p:nvSpPr>
        <p:spPr>
          <a:xfrm>
            <a:off x="3807800" y="972075"/>
            <a:ext cx="1155600" cy="1155600"/>
          </a:xfrm>
          <a:prstGeom prst="ellipse">
            <a:avLst/>
          </a:prstGeom>
          <a:noFill/>
          <a:ln>
            <a:noFill/>
          </a:ln>
        </p:spPr>
      </p:sp>
      <p:sp>
        <p:nvSpPr>
          <p:cNvPr id="107" name="Google Shape;107;p6"/>
          <p:cNvSpPr txBox="1"/>
          <p:nvPr>
            <p:ph idx="17" type="body"/>
          </p:nvPr>
        </p:nvSpPr>
        <p:spPr>
          <a:xfrm>
            <a:off x="36497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08" name="Google Shape;108;p6"/>
          <p:cNvSpPr txBox="1"/>
          <p:nvPr>
            <p:ph idx="18" type="body"/>
          </p:nvPr>
        </p:nvSpPr>
        <p:spPr>
          <a:xfrm>
            <a:off x="36497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09" name="Google Shape;109;p6"/>
          <p:cNvSpPr/>
          <p:nvPr>
            <p:ph idx="19" type="pic"/>
          </p:nvPr>
        </p:nvSpPr>
        <p:spPr>
          <a:xfrm>
            <a:off x="5481500" y="972075"/>
            <a:ext cx="1155600" cy="1155600"/>
          </a:xfrm>
          <a:prstGeom prst="ellipse">
            <a:avLst/>
          </a:prstGeom>
          <a:noFill/>
          <a:ln>
            <a:noFill/>
          </a:ln>
        </p:spPr>
      </p:sp>
      <p:sp>
        <p:nvSpPr>
          <p:cNvPr id="110" name="Google Shape;110;p6"/>
          <p:cNvSpPr txBox="1"/>
          <p:nvPr>
            <p:ph idx="20" type="body"/>
          </p:nvPr>
        </p:nvSpPr>
        <p:spPr>
          <a:xfrm>
            <a:off x="53234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11" name="Google Shape;111;p6"/>
          <p:cNvSpPr txBox="1"/>
          <p:nvPr>
            <p:ph idx="21" type="body"/>
          </p:nvPr>
        </p:nvSpPr>
        <p:spPr>
          <a:xfrm>
            <a:off x="53234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12" name="Google Shape;112;p6"/>
          <p:cNvSpPr/>
          <p:nvPr>
            <p:ph idx="22" type="pic"/>
          </p:nvPr>
        </p:nvSpPr>
        <p:spPr>
          <a:xfrm>
            <a:off x="469800" y="2982450"/>
            <a:ext cx="1155600" cy="1155600"/>
          </a:xfrm>
          <a:prstGeom prst="ellipse">
            <a:avLst/>
          </a:prstGeom>
          <a:noFill/>
          <a:ln>
            <a:noFill/>
          </a:ln>
        </p:spPr>
      </p:sp>
      <p:sp>
        <p:nvSpPr>
          <p:cNvPr id="113" name="Google Shape;113;p6"/>
          <p:cNvSpPr txBox="1"/>
          <p:nvPr>
            <p:ph idx="23" type="body"/>
          </p:nvPr>
        </p:nvSpPr>
        <p:spPr>
          <a:xfrm>
            <a:off x="3117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14" name="Google Shape;114;p6"/>
          <p:cNvSpPr txBox="1"/>
          <p:nvPr>
            <p:ph idx="24" type="body"/>
          </p:nvPr>
        </p:nvSpPr>
        <p:spPr>
          <a:xfrm>
            <a:off x="3117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15" name="Google Shape;115;p6"/>
          <p:cNvSpPr/>
          <p:nvPr>
            <p:ph idx="25" type="pic"/>
          </p:nvPr>
        </p:nvSpPr>
        <p:spPr>
          <a:xfrm>
            <a:off x="2134100" y="2982450"/>
            <a:ext cx="1155600" cy="1155600"/>
          </a:xfrm>
          <a:prstGeom prst="ellipse">
            <a:avLst/>
          </a:prstGeom>
          <a:noFill/>
          <a:ln>
            <a:noFill/>
          </a:ln>
        </p:spPr>
      </p:sp>
      <p:sp>
        <p:nvSpPr>
          <p:cNvPr id="116" name="Google Shape;116;p6"/>
          <p:cNvSpPr txBox="1"/>
          <p:nvPr>
            <p:ph idx="26" type="body"/>
          </p:nvPr>
        </p:nvSpPr>
        <p:spPr>
          <a:xfrm>
            <a:off x="19760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17" name="Google Shape;117;p6"/>
          <p:cNvSpPr txBox="1"/>
          <p:nvPr>
            <p:ph idx="27" type="body"/>
          </p:nvPr>
        </p:nvSpPr>
        <p:spPr>
          <a:xfrm>
            <a:off x="19760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18" name="Google Shape;118;p6"/>
          <p:cNvSpPr/>
          <p:nvPr>
            <p:ph idx="28" type="pic"/>
          </p:nvPr>
        </p:nvSpPr>
        <p:spPr>
          <a:xfrm>
            <a:off x="3807800" y="2982450"/>
            <a:ext cx="1155600" cy="1155600"/>
          </a:xfrm>
          <a:prstGeom prst="ellipse">
            <a:avLst/>
          </a:prstGeom>
          <a:noFill/>
          <a:ln>
            <a:noFill/>
          </a:ln>
        </p:spPr>
      </p:sp>
      <p:sp>
        <p:nvSpPr>
          <p:cNvPr id="119" name="Google Shape;119;p6"/>
          <p:cNvSpPr txBox="1"/>
          <p:nvPr>
            <p:ph idx="29" type="body"/>
          </p:nvPr>
        </p:nvSpPr>
        <p:spPr>
          <a:xfrm>
            <a:off x="36497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20" name="Google Shape;120;p6"/>
          <p:cNvSpPr txBox="1"/>
          <p:nvPr>
            <p:ph idx="30" type="body"/>
          </p:nvPr>
        </p:nvSpPr>
        <p:spPr>
          <a:xfrm>
            <a:off x="36497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21" name="Google Shape;121;p6"/>
          <p:cNvSpPr/>
          <p:nvPr>
            <p:ph idx="31" type="pic"/>
          </p:nvPr>
        </p:nvSpPr>
        <p:spPr>
          <a:xfrm>
            <a:off x="5481500" y="2982450"/>
            <a:ext cx="1155600" cy="1155600"/>
          </a:xfrm>
          <a:prstGeom prst="ellipse">
            <a:avLst/>
          </a:prstGeom>
          <a:noFill/>
          <a:ln>
            <a:noFill/>
          </a:ln>
        </p:spPr>
      </p:sp>
      <p:sp>
        <p:nvSpPr>
          <p:cNvPr id="122" name="Google Shape;122;p6"/>
          <p:cNvSpPr txBox="1"/>
          <p:nvPr>
            <p:ph idx="32" type="body"/>
          </p:nvPr>
        </p:nvSpPr>
        <p:spPr>
          <a:xfrm>
            <a:off x="53234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23" name="Google Shape;123;p6"/>
          <p:cNvSpPr txBox="1"/>
          <p:nvPr>
            <p:ph idx="33" type="body"/>
          </p:nvPr>
        </p:nvSpPr>
        <p:spPr>
          <a:xfrm>
            <a:off x="53234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grpSp>
        <p:nvGrpSpPr>
          <p:cNvPr id="124" name="Google Shape;124;p6"/>
          <p:cNvGrpSpPr/>
          <p:nvPr/>
        </p:nvGrpSpPr>
        <p:grpSpPr>
          <a:xfrm>
            <a:off x="0" y="4847150"/>
            <a:ext cx="3410100" cy="201600"/>
            <a:chOff x="0" y="4847150"/>
            <a:chExt cx="3410100" cy="201600"/>
          </a:xfrm>
        </p:grpSpPr>
        <p:grpSp>
          <p:nvGrpSpPr>
            <p:cNvPr id="125" name="Google Shape;125;p6"/>
            <p:cNvGrpSpPr/>
            <p:nvPr/>
          </p:nvGrpSpPr>
          <p:grpSpPr>
            <a:xfrm>
              <a:off x="0" y="4847150"/>
              <a:ext cx="3410100" cy="201600"/>
              <a:chOff x="0" y="4847150"/>
              <a:chExt cx="3410100" cy="201600"/>
            </a:xfrm>
          </p:grpSpPr>
          <p:sp>
            <p:nvSpPr>
              <p:cNvPr id="126" name="Google Shape;126;p6"/>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27" name="Google Shape;127;p6"/>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28" name="Google Shape;128;p6"/>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
        <p:nvSpPr>
          <p:cNvPr id="129" name="Google Shape;129;p6"/>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file Page - 1 Column text + 1 photo">
  <p:cSld name="TITLE_2_1_1_1">
    <p:bg>
      <p:bgPr>
        <a:solidFill>
          <a:schemeClr val="lt2"/>
        </a:solidFill>
      </p:bgPr>
    </p:bg>
    <p:spTree>
      <p:nvGrpSpPr>
        <p:cNvPr id="130" name="Shape 130"/>
        <p:cNvGrpSpPr/>
        <p:nvPr/>
      </p:nvGrpSpPr>
      <p:grpSpPr>
        <a:xfrm>
          <a:off x="0" y="0"/>
          <a:ext cx="0" cy="0"/>
          <a:chOff x="0" y="0"/>
          <a:chExt cx="0" cy="0"/>
        </a:xfrm>
      </p:grpSpPr>
      <p:sp>
        <p:nvSpPr>
          <p:cNvPr id="131" name="Google Shape;131;p7"/>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2" name="Google Shape;132;p7"/>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133" name="Google Shape;133;p7"/>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34" name="Google Shape;134;p7"/>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135" name="Google Shape;135;p7"/>
          <p:cNvSpPr/>
          <p:nvPr>
            <p:ph idx="2" type="pic"/>
          </p:nvPr>
        </p:nvSpPr>
        <p:spPr>
          <a:xfrm>
            <a:off x="332400" y="1032475"/>
            <a:ext cx="3240000" cy="3240000"/>
          </a:xfrm>
          <a:prstGeom prst="ellipse">
            <a:avLst/>
          </a:prstGeom>
          <a:noFill/>
          <a:ln>
            <a:noFill/>
          </a:ln>
        </p:spPr>
      </p:sp>
      <p:sp>
        <p:nvSpPr>
          <p:cNvPr id="136" name="Google Shape;136;p7"/>
          <p:cNvSpPr txBox="1"/>
          <p:nvPr>
            <p:ph idx="1" type="body"/>
          </p:nvPr>
        </p:nvSpPr>
        <p:spPr>
          <a:xfrm>
            <a:off x="4022700" y="2317150"/>
            <a:ext cx="4425300" cy="8283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37" name="Google Shape;137;p7"/>
          <p:cNvSpPr txBox="1"/>
          <p:nvPr>
            <p:ph idx="3" type="title"/>
          </p:nvPr>
        </p:nvSpPr>
        <p:spPr>
          <a:xfrm>
            <a:off x="4022700" y="1910100"/>
            <a:ext cx="44253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2000"/>
              <a:buFont typeface="Verdana"/>
              <a:buNone/>
              <a:defRPr b="1" sz="2000">
                <a:solidFill>
                  <a:srgbClr val="25316A"/>
                </a:solidFill>
                <a:latin typeface="Verdana"/>
                <a:ea typeface="Verdana"/>
                <a:cs typeface="Verdana"/>
                <a:sym typeface="Verdana"/>
              </a:defRPr>
            </a:lvl1pPr>
            <a:lvl2pPr lvl="1" rtl="0">
              <a:spcBef>
                <a:spcPts val="0"/>
              </a:spcBef>
              <a:spcAft>
                <a:spcPts val="0"/>
              </a:spcAft>
              <a:buClr>
                <a:schemeClr val="dk1"/>
              </a:buClr>
              <a:buSzPts val="2600"/>
              <a:buNone/>
              <a:defRPr sz="2600">
                <a:solidFill>
                  <a:schemeClr val="dk1"/>
                </a:solidFill>
              </a:defRPr>
            </a:lvl2pPr>
            <a:lvl3pPr lvl="2" rtl="0">
              <a:spcBef>
                <a:spcPts val="0"/>
              </a:spcBef>
              <a:spcAft>
                <a:spcPts val="0"/>
              </a:spcAft>
              <a:buClr>
                <a:schemeClr val="dk1"/>
              </a:buClr>
              <a:buSzPts val="2600"/>
              <a:buNone/>
              <a:defRPr sz="2600">
                <a:solidFill>
                  <a:schemeClr val="dk1"/>
                </a:solidFill>
              </a:defRPr>
            </a:lvl3pPr>
            <a:lvl4pPr lvl="3" rtl="0">
              <a:spcBef>
                <a:spcPts val="0"/>
              </a:spcBef>
              <a:spcAft>
                <a:spcPts val="0"/>
              </a:spcAft>
              <a:buClr>
                <a:schemeClr val="dk1"/>
              </a:buClr>
              <a:buSzPts val="2600"/>
              <a:buNone/>
              <a:defRPr sz="2600">
                <a:solidFill>
                  <a:schemeClr val="dk1"/>
                </a:solidFill>
              </a:defRPr>
            </a:lvl4pPr>
            <a:lvl5pPr lvl="4" rtl="0">
              <a:spcBef>
                <a:spcPts val="0"/>
              </a:spcBef>
              <a:spcAft>
                <a:spcPts val="0"/>
              </a:spcAft>
              <a:buClr>
                <a:schemeClr val="dk1"/>
              </a:buClr>
              <a:buSzPts val="2600"/>
              <a:buNone/>
              <a:defRPr sz="2600">
                <a:solidFill>
                  <a:schemeClr val="dk1"/>
                </a:solidFill>
              </a:defRPr>
            </a:lvl5pPr>
            <a:lvl6pPr lvl="5" rtl="0">
              <a:spcBef>
                <a:spcPts val="0"/>
              </a:spcBef>
              <a:spcAft>
                <a:spcPts val="0"/>
              </a:spcAft>
              <a:buClr>
                <a:schemeClr val="dk1"/>
              </a:buClr>
              <a:buSzPts val="2600"/>
              <a:buNone/>
              <a:defRPr sz="2600">
                <a:solidFill>
                  <a:schemeClr val="dk1"/>
                </a:solidFill>
              </a:defRPr>
            </a:lvl6pPr>
            <a:lvl7pPr lvl="6" rtl="0">
              <a:spcBef>
                <a:spcPts val="0"/>
              </a:spcBef>
              <a:spcAft>
                <a:spcPts val="0"/>
              </a:spcAft>
              <a:buClr>
                <a:schemeClr val="dk1"/>
              </a:buClr>
              <a:buSzPts val="2600"/>
              <a:buNone/>
              <a:defRPr sz="2600">
                <a:solidFill>
                  <a:schemeClr val="dk1"/>
                </a:solidFill>
              </a:defRPr>
            </a:lvl7pPr>
            <a:lvl8pPr lvl="7" rtl="0">
              <a:spcBef>
                <a:spcPts val="0"/>
              </a:spcBef>
              <a:spcAft>
                <a:spcPts val="0"/>
              </a:spcAft>
              <a:buClr>
                <a:schemeClr val="dk1"/>
              </a:buClr>
              <a:buSzPts val="2600"/>
              <a:buNone/>
              <a:defRPr sz="2600">
                <a:solidFill>
                  <a:schemeClr val="dk1"/>
                </a:solidFill>
              </a:defRPr>
            </a:lvl8pPr>
            <a:lvl9pPr lvl="8" rtl="0">
              <a:spcBef>
                <a:spcPts val="0"/>
              </a:spcBef>
              <a:spcAft>
                <a:spcPts val="0"/>
              </a:spcAft>
              <a:buClr>
                <a:schemeClr val="dk1"/>
              </a:buClr>
              <a:buSzPts val="2600"/>
              <a:buNone/>
              <a:defRPr sz="2600">
                <a:solidFill>
                  <a:schemeClr val="dk1"/>
                </a:solidFill>
              </a:defRPr>
            </a:lvl9pPr>
          </a:lstStyle>
          <a:p/>
        </p:txBody>
      </p:sp>
      <p:sp>
        <p:nvSpPr>
          <p:cNvPr id="138" name="Google Shape;138;p7"/>
          <p:cNvSpPr txBox="1"/>
          <p:nvPr>
            <p:ph idx="4" type="body"/>
          </p:nvPr>
        </p:nvSpPr>
        <p:spPr>
          <a:xfrm>
            <a:off x="4466409" y="4319850"/>
            <a:ext cx="4304100" cy="2517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Clr>
                <a:srgbClr val="F26738"/>
              </a:buClr>
              <a:buSzPts val="1400"/>
              <a:buChar char="●"/>
              <a:defRPr b="0" sz="1400">
                <a:solidFill>
                  <a:srgbClr val="F26738"/>
                </a:solidFill>
              </a:defRPr>
            </a:lvl1pPr>
            <a:lvl2pPr indent="-317500" lvl="1" marL="914400" rtl="0">
              <a:lnSpc>
                <a:spcPct val="100000"/>
              </a:lnSpc>
              <a:spcBef>
                <a:spcPts val="0"/>
              </a:spcBef>
              <a:spcAft>
                <a:spcPts val="0"/>
              </a:spcAft>
              <a:buClr>
                <a:srgbClr val="F26738"/>
              </a:buClr>
              <a:buSzPts val="1400"/>
              <a:buChar char="○"/>
              <a:defRPr b="0" sz="1400">
                <a:solidFill>
                  <a:srgbClr val="F26738"/>
                </a:solidFill>
              </a:defRPr>
            </a:lvl2pPr>
            <a:lvl3pPr indent="-317500" lvl="2" marL="1371600" rtl="0">
              <a:lnSpc>
                <a:spcPct val="100000"/>
              </a:lnSpc>
              <a:spcBef>
                <a:spcPts val="0"/>
              </a:spcBef>
              <a:spcAft>
                <a:spcPts val="0"/>
              </a:spcAft>
              <a:buClr>
                <a:srgbClr val="F26738"/>
              </a:buClr>
              <a:buSzPts val="1400"/>
              <a:buChar char="■"/>
              <a:defRPr>
                <a:solidFill>
                  <a:srgbClr val="F26738"/>
                </a:solidFill>
              </a:defRPr>
            </a:lvl3pPr>
            <a:lvl4pPr indent="-317500" lvl="3" marL="1828800" rtl="0">
              <a:lnSpc>
                <a:spcPct val="100000"/>
              </a:lnSpc>
              <a:spcBef>
                <a:spcPts val="0"/>
              </a:spcBef>
              <a:spcAft>
                <a:spcPts val="0"/>
              </a:spcAft>
              <a:buClr>
                <a:srgbClr val="F26738"/>
              </a:buClr>
              <a:buSzPts val="1400"/>
              <a:buChar char="●"/>
              <a:defRPr>
                <a:solidFill>
                  <a:srgbClr val="F26738"/>
                </a:solidFill>
              </a:defRPr>
            </a:lvl4pPr>
            <a:lvl5pPr indent="-317500" lvl="4" marL="2286000" rtl="0">
              <a:lnSpc>
                <a:spcPct val="100000"/>
              </a:lnSpc>
              <a:spcBef>
                <a:spcPts val="0"/>
              </a:spcBef>
              <a:spcAft>
                <a:spcPts val="0"/>
              </a:spcAft>
              <a:buClr>
                <a:srgbClr val="F26738"/>
              </a:buClr>
              <a:buSzPts val="1400"/>
              <a:buChar char="○"/>
              <a:defRPr>
                <a:solidFill>
                  <a:srgbClr val="F26738"/>
                </a:solidFill>
              </a:defRPr>
            </a:lvl5pPr>
            <a:lvl6pPr indent="-317500" lvl="5" marL="2743200" rtl="0">
              <a:lnSpc>
                <a:spcPct val="100000"/>
              </a:lnSpc>
              <a:spcBef>
                <a:spcPts val="0"/>
              </a:spcBef>
              <a:spcAft>
                <a:spcPts val="0"/>
              </a:spcAft>
              <a:buClr>
                <a:srgbClr val="F26738"/>
              </a:buClr>
              <a:buSzPts val="1400"/>
              <a:buChar char="■"/>
              <a:defRPr>
                <a:solidFill>
                  <a:srgbClr val="F26738"/>
                </a:solidFill>
              </a:defRPr>
            </a:lvl6pPr>
            <a:lvl7pPr indent="-317500" lvl="6" marL="3200400" rtl="0">
              <a:lnSpc>
                <a:spcPct val="100000"/>
              </a:lnSpc>
              <a:spcBef>
                <a:spcPts val="0"/>
              </a:spcBef>
              <a:spcAft>
                <a:spcPts val="0"/>
              </a:spcAft>
              <a:buClr>
                <a:srgbClr val="F26738"/>
              </a:buClr>
              <a:buSzPts val="1400"/>
              <a:buChar char="●"/>
              <a:defRPr>
                <a:solidFill>
                  <a:srgbClr val="F26738"/>
                </a:solidFill>
              </a:defRPr>
            </a:lvl7pPr>
            <a:lvl8pPr indent="-317500" lvl="7" marL="3657600" rtl="0">
              <a:lnSpc>
                <a:spcPct val="100000"/>
              </a:lnSpc>
              <a:spcBef>
                <a:spcPts val="0"/>
              </a:spcBef>
              <a:spcAft>
                <a:spcPts val="0"/>
              </a:spcAft>
              <a:buClr>
                <a:srgbClr val="F26738"/>
              </a:buClr>
              <a:buSzPts val="1400"/>
              <a:buChar char="○"/>
              <a:defRPr>
                <a:solidFill>
                  <a:srgbClr val="F26738"/>
                </a:solidFill>
              </a:defRPr>
            </a:lvl8pPr>
            <a:lvl9pPr indent="-317500" lvl="8" marL="4114800" rtl="0">
              <a:lnSpc>
                <a:spcPct val="100000"/>
              </a:lnSpc>
              <a:spcBef>
                <a:spcPts val="0"/>
              </a:spcBef>
              <a:spcAft>
                <a:spcPts val="0"/>
              </a:spcAft>
              <a:buClr>
                <a:srgbClr val="F26738"/>
              </a:buClr>
              <a:buSzPts val="1400"/>
              <a:buChar char="■"/>
              <a:defRPr>
                <a:solidFill>
                  <a:srgbClr val="F26738"/>
                </a:solidFill>
              </a:defRPr>
            </a:lvl9pPr>
          </a:lstStyle>
          <a:p/>
        </p:txBody>
      </p:sp>
      <p:grpSp>
        <p:nvGrpSpPr>
          <p:cNvPr id="139" name="Google Shape;139;p7"/>
          <p:cNvGrpSpPr/>
          <p:nvPr/>
        </p:nvGrpSpPr>
        <p:grpSpPr>
          <a:xfrm>
            <a:off x="0" y="4847150"/>
            <a:ext cx="3410100" cy="201600"/>
            <a:chOff x="0" y="4847150"/>
            <a:chExt cx="3410100" cy="201600"/>
          </a:xfrm>
        </p:grpSpPr>
        <p:grpSp>
          <p:nvGrpSpPr>
            <p:cNvPr id="140" name="Google Shape;140;p7"/>
            <p:cNvGrpSpPr/>
            <p:nvPr/>
          </p:nvGrpSpPr>
          <p:grpSpPr>
            <a:xfrm>
              <a:off x="0" y="4847150"/>
              <a:ext cx="3410100" cy="201600"/>
              <a:chOff x="0" y="4847150"/>
              <a:chExt cx="3410100" cy="201600"/>
            </a:xfrm>
          </p:grpSpPr>
          <p:sp>
            <p:nvSpPr>
              <p:cNvPr id="141" name="Google Shape;141;p7"/>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42" name="Google Shape;142;p7"/>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43" name="Google Shape;143;p7"/>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Qasim Lone</a:t>
              </a:r>
              <a:r>
                <a:rPr b="1" lang="en-GB" sz="800">
                  <a:solidFill>
                    <a:schemeClr val="lt1"/>
                  </a:solidFill>
                  <a:latin typeface="Verdana"/>
                  <a:ea typeface="Verdana"/>
                  <a:cs typeface="Verdana"/>
                  <a:sym typeface="Verdana"/>
                </a:rPr>
                <a:t>| CAPIF 3 | </a:t>
              </a:r>
              <a:r>
                <a:rPr lang="en-GB" sz="800">
                  <a:solidFill>
                    <a:schemeClr val="lt1"/>
                  </a:solidFill>
                  <a:latin typeface="Verdana"/>
                  <a:ea typeface="Verdana"/>
                  <a:cs typeface="Verdana"/>
                  <a:sym typeface="Verdana"/>
                </a:rPr>
                <a:t>25 September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TITLE_2_1_1_1_1">
    <p:bg>
      <p:bgPr>
        <a:solidFill>
          <a:schemeClr val="lt2"/>
        </a:solidFill>
      </p:bgPr>
    </p:bg>
    <p:spTree>
      <p:nvGrpSpPr>
        <p:cNvPr id="144" name="Shape 144"/>
        <p:cNvGrpSpPr/>
        <p:nvPr/>
      </p:nvGrpSpPr>
      <p:grpSpPr>
        <a:xfrm>
          <a:off x="0" y="0"/>
          <a:ext cx="0" cy="0"/>
          <a:chOff x="0" y="0"/>
          <a:chExt cx="0" cy="0"/>
        </a:xfrm>
      </p:grpSpPr>
      <p:pic>
        <p:nvPicPr>
          <p:cNvPr id="145" name="Google Shape;145;p8"/>
          <p:cNvPicPr preferRelativeResize="0"/>
          <p:nvPr/>
        </p:nvPicPr>
        <p:blipFill rotWithShape="1">
          <a:blip r:embed="rId2">
            <a:alphaModFix/>
          </a:blip>
          <a:srcRect b="169" l="0" r="0" t="179"/>
          <a:stretch/>
        </p:blipFill>
        <p:spPr>
          <a:xfrm>
            <a:off x="-32375" y="25"/>
            <a:ext cx="9176376" cy="5143500"/>
          </a:xfrm>
          <a:prstGeom prst="rect">
            <a:avLst/>
          </a:prstGeom>
          <a:noFill/>
          <a:ln>
            <a:noFill/>
          </a:ln>
        </p:spPr>
      </p:pic>
      <p:pic>
        <p:nvPicPr>
          <p:cNvPr id="146" name="Google Shape;146;p8"/>
          <p:cNvPicPr preferRelativeResize="0"/>
          <p:nvPr/>
        </p:nvPicPr>
        <p:blipFill>
          <a:blip r:embed="rId3">
            <a:alphaModFix/>
          </a:blip>
          <a:stretch>
            <a:fillRect/>
          </a:stretch>
        </p:blipFill>
        <p:spPr>
          <a:xfrm>
            <a:off x="435075" y="481925"/>
            <a:ext cx="2494949" cy="6040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TITLE_2_1_1_1_1_2">
    <p:bg>
      <p:bgPr>
        <a:solidFill>
          <a:schemeClr val="lt2"/>
        </a:solidFill>
      </p:bgPr>
    </p:bg>
    <p:spTree>
      <p:nvGrpSpPr>
        <p:cNvPr id="147" name="Shape 147"/>
        <p:cNvGrpSpPr/>
        <p:nvPr/>
      </p:nvGrpSpPr>
      <p:grpSpPr>
        <a:xfrm>
          <a:off x="0" y="0"/>
          <a:ext cx="0" cy="0"/>
          <a:chOff x="0" y="0"/>
          <a:chExt cx="0" cy="0"/>
        </a:xfrm>
      </p:grpSpPr>
      <p:pic>
        <p:nvPicPr>
          <p:cNvPr id="148" name="Google Shape;148;p9"/>
          <p:cNvPicPr preferRelativeResize="0"/>
          <p:nvPr/>
        </p:nvPicPr>
        <p:blipFill rotWithShape="1">
          <a:blip r:embed="rId2">
            <a:alphaModFix/>
          </a:blip>
          <a:srcRect b="169" l="0" r="0" t="179"/>
          <a:stretch/>
        </p:blipFill>
        <p:spPr>
          <a:xfrm>
            <a:off x="-32375" y="25"/>
            <a:ext cx="9176376" cy="5143500"/>
          </a:xfrm>
          <a:prstGeom prst="rect">
            <a:avLst/>
          </a:prstGeom>
          <a:noFill/>
          <a:ln>
            <a:noFill/>
          </a:ln>
        </p:spPr>
      </p:pic>
      <p:pic>
        <p:nvPicPr>
          <p:cNvPr id="149" name="Google Shape;149;p9"/>
          <p:cNvPicPr preferRelativeResize="0"/>
          <p:nvPr/>
        </p:nvPicPr>
        <p:blipFill rotWithShape="1">
          <a:blip r:embed="rId3">
            <a:alphaModFix/>
          </a:blip>
          <a:srcRect b="0" l="0" r="0" t="0"/>
          <a:stretch/>
        </p:blipFill>
        <p:spPr>
          <a:xfrm>
            <a:off x="8433650" y="245960"/>
            <a:ext cx="426720" cy="4267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2_1_1_1_1_1">
    <p:bg>
      <p:bgPr>
        <a:solidFill>
          <a:schemeClr val="lt2"/>
        </a:solidFill>
      </p:bgPr>
    </p:bg>
    <p:spTree>
      <p:nvGrpSpPr>
        <p:cNvPr id="150" name="Shape 150"/>
        <p:cNvGrpSpPr/>
        <p:nvPr/>
      </p:nvGrpSpPr>
      <p:grpSpPr>
        <a:xfrm>
          <a:off x="0" y="0"/>
          <a:ext cx="0" cy="0"/>
          <a:chOff x="0" y="0"/>
          <a:chExt cx="0" cy="0"/>
        </a:xfrm>
      </p:grpSpPr>
      <p:pic>
        <p:nvPicPr>
          <p:cNvPr id="151" name="Google Shape;151;p10"/>
          <p:cNvPicPr preferRelativeResize="0"/>
          <p:nvPr/>
        </p:nvPicPr>
        <p:blipFill rotWithShape="1">
          <a:blip r:embed="rId2">
            <a:alphaModFix/>
          </a:blip>
          <a:srcRect b="169" l="0" r="0" t="179"/>
          <a:stretch/>
        </p:blipFill>
        <p:spPr>
          <a:xfrm>
            <a:off x="-16187" y="0"/>
            <a:ext cx="9176376" cy="5143500"/>
          </a:xfrm>
          <a:prstGeom prst="rect">
            <a:avLst/>
          </a:prstGeom>
          <a:noFill/>
          <a:ln>
            <a:noFill/>
          </a:ln>
        </p:spPr>
      </p:pic>
      <p:sp>
        <p:nvSpPr>
          <p:cNvPr id="152" name="Google Shape;152;p10"/>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chemeClr val="lt1"/>
              </a:buClr>
              <a:buSzPts val="1800"/>
              <a:buFont typeface="Verdana"/>
              <a:buNone/>
              <a:defRPr b="1" sz="1800">
                <a:solidFill>
                  <a:schemeClr val="lt1"/>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153" name="Google Shape;153;p10"/>
          <p:cNvPicPr preferRelativeResize="0"/>
          <p:nvPr/>
        </p:nvPicPr>
        <p:blipFill rotWithShape="1">
          <a:blip r:embed="rId3">
            <a:alphaModFix/>
          </a:blip>
          <a:srcRect b="0" l="0" r="0" t="0"/>
          <a:stretch/>
        </p:blipFill>
        <p:spPr>
          <a:xfrm>
            <a:off x="8433650" y="245960"/>
            <a:ext cx="426720" cy="426720"/>
          </a:xfrm>
          <a:prstGeom prst="rect">
            <a:avLst/>
          </a:prstGeom>
          <a:noFill/>
          <a:ln>
            <a:noFill/>
          </a:ln>
        </p:spPr>
      </p:pic>
      <p:grpSp>
        <p:nvGrpSpPr>
          <p:cNvPr id="154" name="Google Shape;154;p10"/>
          <p:cNvGrpSpPr/>
          <p:nvPr/>
        </p:nvGrpSpPr>
        <p:grpSpPr>
          <a:xfrm>
            <a:off x="0" y="4847150"/>
            <a:ext cx="3410100" cy="201600"/>
            <a:chOff x="0" y="4847150"/>
            <a:chExt cx="3410100" cy="201600"/>
          </a:xfrm>
        </p:grpSpPr>
        <p:grpSp>
          <p:nvGrpSpPr>
            <p:cNvPr id="155" name="Google Shape;155;p10"/>
            <p:cNvGrpSpPr/>
            <p:nvPr/>
          </p:nvGrpSpPr>
          <p:grpSpPr>
            <a:xfrm>
              <a:off x="0" y="4847150"/>
              <a:ext cx="3410100" cy="201600"/>
              <a:chOff x="0" y="4847150"/>
              <a:chExt cx="3410100" cy="201600"/>
            </a:xfrm>
          </p:grpSpPr>
          <p:sp>
            <p:nvSpPr>
              <p:cNvPr id="156" name="Google Shape;156;p10"/>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57" name="Google Shape;157;p10"/>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58" name="Google Shape;158;p10"/>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Qasim Lone| CAPIF 3 | </a:t>
              </a:r>
              <a:r>
                <a:rPr lang="en-GB" sz="800">
                  <a:solidFill>
                    <a:schemeClr val="lt1"/>
                  </a:solidFill>
                  <a:latin typeface="Verdana"/>
                  <a:ea typeface="Verdana"/>
                  <a:cs typeface="Verdana"/>
                  <a:sym typeface="Verdana"/>
                </a:rPr>
                <a:t>28 September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339752"/>
            <a:ext cx="4884600" cy="2486400"/>
          </a:xfrm>
          <a:prstGeom prst="rect">
            <a:avLst/>
          </a:prstGeom>
          <a:noFill/>
          <a:ln>
            <a:noFill/>
          </a:ln>
        </p:spPr>
        <p:txBody>
          <a:bodyPr anchorCtr="0" anchor="t" bIns="91425" lIns="91425" spcFirstLastPara="1" rIns="91425" wrap="square" tIns="91425">
            <a:normAutofit/>
          </a:bodyPr>
          <a:lstStyle>
            <a:lvl1pPr indent="-342900" lvl="0" marL="457200">
              <a:lnSpc>
                <a:spcPct val="100000"/>
              </a:lnSpc>
              <a:spcBef>
                <a:spcPts val="0"/>
              </a:spcBef>
              <a:spcAft>
                <a:spcPts val="0"/>
              </a:spcAft>
              <a:buClr>
                <a:srgbClr val="25316A"/>
              </a:buClr>
              <a:buSzPts val="1800"/>
              <a:buFont typeface="Verdana"/>
              <a:buChar char="●"/>
              <a:defRPr b="1" sz="1800">
                <a:solidFill>
                  <a:srgbClr val="25316A"/>
                </a:solidFill>
                <a:latin typeface="Verdana"/>
                <a:ea typeface="Verdana"/>
                <a:cs typeface="Verdana"/>
                <a:sym typeface="Verdana"/>
              </a:defRPr>
            </a:lvl1pPr>
            <a:lvl2pPr indent="-330200" lvl="1" marL="914400">
              <a:lnSpc>
                <a:spcPct val="100000"/>
              </a:lnSpc>
              <a:spcBef>
                <a:spcPts val="0"/>
              </a:spcBef>
              <a:spcAft>
                <a:spcPts val="0"/>
              </a:spcAft>
              <a:buClr>
                <a:srgbClr val="25316A"/>
              </a:buClr>
              <a:buSzPts val="1600"/>
              <a:buFont typeface="Verdana"/>
              <a:buChar char="○"/>
              <a:defRPr b="1" sz="1600">
                <a:solidFill>
                  <a:srgbClr val="25316A"/>
                </a:solidFill>
                <a:latin typeface="Verdana"/>
                <a:ea typeface="Verdana"/>
                <a:cs typeface="Verdana"/>
                <a:sym typeface="Verdana"/>
              </a:defRPr>
            </a:lvl2pPr>
            <a:lvl3pPr indent="-317500" lvl="2" marL="13716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3pPr>
            <a:lvl4pPr indent="-317500" lvl="3" marL="18288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4pPr>
            <a:lvl5pPr indent="-317500" lvl="4" marL="22860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5pPr>
            <a:lvl6pPr indent="-317500" lvl="5" marL="27432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6pPr>
            <a:lvl7pPr indent="-317500" lvl="6" marL="32004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7pPr>
            <a:lvl8pPr indent="-317500" lvl="7" marL="36576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8pPr>
            <a:lvl9pPr indent="-317500" lvl="8" marL="41148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9pPr>
          </a:lstStyle>
          <a:p/>
        </p:txBody>
      </p:sp>
      <p:grpSp>
        <p:nvGrpSpPr>
          <p:cNvPr id="7" name="Google Shape;7;p1"/>
          <p:cNvGrpSpPr/>
          <p:nvPr/>
        </p:nvGrpSpPr>
        <p:grpSpPr>
          <a:xfrm>
            <a:off x="0" y="4847150"/>
            <a:ext cx="3410100" cy="201600"/>
            <a:chOff x="0" y="4847150"/>
            <a:chExt cx="3410100" cy="201600"/>
          </a:xfrm>
        </p:grpSpPr>
        <p:grpSp>
          <p:nvGrpSpPr>
            <p:cNvPr id="8" name="Google Shape;8;p1"/>
            <p:cNvGrpSpPr/>
            <p:nvPr/>
          </p:nvGrpSpPr>
          <p:grpSpPr>
            <a:xfrm>
              <a:off x="0" y="4847150"/>
              <a:ext cx="3410100" cy="201600"/>
              <a:chOff x="0" y="4847150"/>
              <a:chExt cx="3410100" cy="201600"/>
            </a:xfrm>
          </p:grpSpPr>
          <p:sp>
            <p:nvSpPr>
              <p:cNvPr id="9" name="Google Shape;9;p1"/>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0" name="Google Shape;10;p1"/>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1" name="Google Shape;11;p1"/>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Qasim Lone| CAPIF 3 | </a:t>
              </a:r>
              <a:r>
                <a:rPr lang="en-GB" sz="800">
                  <a:solidFill>
                    <a:schemeClr val="lt1"/>
                  </a:solidFill>
                  <a:latin typeface="Verdana"/>
                  <a:ea typeface="Verdana"/>
                  <a:cs typeface="Verdana"/>
                  <a:sym typeface="Verdana"/>
                </a:rPr>
                <a:t>28 September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labs.ripe.net/author/qasim-lone/the-internet-landscape-in-the-middle-east/" TargetMode="External"/><Relationship Id="rId4" Type="http://schemas.openxmlformats.org/officeDocument/2006/relationships/image" Target="../media/image19.png"/><Relationship Id="rId5"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4"/>
          <p:cNvPicPr preferRelativeResize="0"/>
          <p:nvPr/>
        </p:nvPicPr>
        <p:blipFill>
          <a:blip r:embed="rId3">
            <a:alphaModFix/>
          </a:blip>
          <a:stretch>
            <a:fillRect/>
          </a:stretch>
        </p:blipFill>
        <p:spPr>
          <a:xfrm>
            <a:off x="435075" y="481925"/>
            <a:ext cx="2494949" cy="604075"/>
          </a:xfrm>
          <a:prstGeom prst="rect">
            <a:avLst/>
          </a:prstGeom>
          <a:noFill/>
          <a:ln>
            <a:noFill/>
          </a:ln>
        </p:spPr>
      </p:pic>
      <p:sp>
        <p:nvSpPr>
          <p:cNvPr id="187" name="Google Shape;187;p14"/>
          <p:cNvSpPr txBox="1"/>
          <p:nvPr/>
        </p:nvSpPr>
        <p:spPr>
          <a:xfrm>
            <a:off x="3706900" y="1950762"/>
            <a:ext cx="4338000" cy="708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300">
                <a:solidFill>
                  <a:schemeClr val="lt1"/>
                </a:solidFill>
                <a:latin typeface="Verdana"/>
                <a:ea typeface="Verdana"/>
                <a:cs typeface="Verdana"/>
                <a:sym typeface="Verdana"/>
              </a:rPr>
              <a:t>The Internet Landscape in the Middle East</a:t>
            </a:r>
            <a:endParaRPr b="1" sz="2300">
              <a:solidFill>
                <a:schemeClr val="lt1"/>
              </a:solidFill>
              <a:latin typeface="Verdana"/>
              <a:ea typeface="Verdana"/>
              <a:cs typeface="Verdana"/>
              <a:sym typeface="Verdana"/>
            </a:endParaRPr>
          </a:p>
        </p:txBody>
      </p:sp>
      <p:sp>
        <p:nvSpPr>
          <p:cNvPr id="188" name="Google Shape;188;p14"/>
          <p:cNvSpPr txBox="1"/>
          <p:nvPr/>
        </p:nvSpPr>
        <p:spPr>
          <a:xfrm>
            <a:off x="3706900" y="3214862"/>
            <a:ext cx="34566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1800">
                <a:solidFill>
                  <a:schemeClr val="lt1"/>
                </a:solidFill>
                <a:latin typeface="Verdana"/>
                <a:ea typeface="Verdana"/>
                <a:cs typeface="Verdana"/>
                <a:sym typeface="Verdana"/>
              </a:rPr>
              <a:t>RPKI deployment and IPv6 uptake in the region</a:t>
            </a:r>
            <a:endParaRPr sz="1800">
              <a:solidFill>
                <a:schemeClr val="lt1"/>
              </a:solidFill>
              <a:latin typeface="Verdana"/>
              <a:ea typeface="Verdana"/>
              <a:cs typeface="Verdana"/>
              <a:sym typeface="Verdana"/>
            </a:endParaRPr>
          </a:p>
        </p:txBody>
      </p:sp>
      <p:cxnSp>
        <p:nvCxnSpPr>
          <p:cNvPr id="189" name="Google Shape;189;p14"/>
          <p:cNvCxnSpPr/>
          <p:nvPr/>
        </p:nvCxnSpPr>
        <p:spPr>
          <a:xfrm>
            <a:off x="3744650" y="2971532"/>
            <a:ext cx="3745500" cy="0"/>
          </a:xfrm>
          <a:prstGeom prst="straightConnector1">
            <a:avLst/>
          </a:prstGeom>
          <a:noFill/>
          <a:ln cap="flat" cmpd="sng" w="9525">
            <a:solidFill>
              <a:schemeClr val="lt1"/>
            </a:solidFill>
            <a:prstDash val="solid"/>
            <a:round/>
            <a:headEnd len="med" w="med" type="none"/>
            <a:tailEnd len="med" w="med" type="none"/>
          </a:ln>
        </p:spPr>
      </p:cxnSp>
      <p:sp>
        <p:nvSpPr>
          <p:cNvPr id="190" name="Google Shape;190;p14"/>
          <p:cNvSpPr txBox="1"/>
          <p:nvPr/>
        </p:nvSpPr>
        <p:spPr>
          <a:xfrm>
            <a:off x="3706900" y="4678125"/>
            <a:ext cx="40080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800">
                <a:solidFill>
                  <a:schemeClr val="lt1"/>
                </a:solidFill>
                <a:latin typeface="Verdana"/>
                <a:ea typeface="Verdana"/>
                <a:cs typeface="Verdana"/>
                <a:sym typeface="Verdana"/>
              </a:rPr>
              <a:t>Jad el Cham</a:t>
            </a:r>
            <a:r>
              <a:rPr b="1" lang="en-GB" sz="800">
                <a:solidFill>
                  <a:schemeClr val="lt1"/>
                </a:solidFill>
                <a:latin typeface="Verdana"/>
                <a:ea typeface="Verdana"/>
                <a:cs typeface="Verdana"/>
                <a:sym typeface="Verdana"/>
              </a:rPr>
              <a:t>| RIPE NCC | </a:t>
            </a:r>
            <a:r>
              <a:rPr lang="en-GB" sz="800">
                <a:solidFill>
                  <a:schemeClr val="lt1"/>
                </a:solidFill>
                <a:latin typeface="Verdana"/>
                <a:ea typeface="Verdana"/>
                <a:cs typeface="Verdana"/>
                <a:sym typeface="Verdana"/>
              </a:rPr>
              <a:t>4 December </a:t>
            </a:r>
            <a:r>
              <a:rPr lang="en-GB" sz="800">
                <a:solidFill>
                  <a:schemeClr val="lt1"/>
                </a:solidFill>
                <a:latin typeface="Verdana"/>
                <a:ea typeface="Verdana"/>
                <a:cs typeface="Verdana"/>
                <a:sym typeface="Verdana"/>
              </a:rPr>
              <a:t>2024</a:t>
            </a:r>
            <a:endParaRPr sz="800">
              <a:solidFill>
                <a:schemeClr val="lt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3"/>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pic>
        <p:nvPicPr>
          <p:cNvPr id="248" name="Google Shape;248;p23"/>
          <p:cNvPicPr preferRelativeResize="0"/>
          <p:nvPr/>
        </p:nvPicPr>
        <p:blipFill rotWithShape="1">
          <a:blip r:embed="rId3">
            <a:alphaModFix/>
          </a:blip>
          <a:srcRect b="5793" l="0" r="0" t="0"/>
          <a:stretch/>
        </p:blipFill>
        <p:spPr>
          <a:xfrm>
            <a:off x="0" y="-94175"/>
            <a:ext cx="9144000" cy="48453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4"/>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pic>
        <p:nvPicPr>
          <p:cNvPr id="254" name="Google Shape;254;p24"/>
          <p:cNvPicPr preferRelativeResize="0"/>
          <p:nvPr/>
        </p:nvPicPr>
        <p:blipFill>
          <a:blip r:embed="rId3">
            <a:alphaModFix/>
          </a:blip>
          <a:stretch>
            <a:fillRect/>
          </a:stretch>
        </p:blipFill>
        <p:spPr>
          <a:xfrm>
            <a:off x="0" y="-12"/>
            <a:ext cx="9144000" cy="51435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5"/>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pic>
        <p:nvPicPr>
          <p:cNvPr id="260" name="Google Shape;260;p25"/>
          <p:cNvPicPr preferRelativeResize="0"/>
          <p:nvPr/>
        </p:nvPicPr>
        <p:blipFill>
          <a:blip r:embed="rId3">
            <a:alphaModFix/>
          </a:blip>
          <a:stretch>
            <a:fillRect/>
          </a:stretch>
        </p:blipFill>
        <p:spPr>
          <a:xfrm>
            <a:off x="-1" y="-13"/>
            <a:ext cx="9144000" cy="51435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6"/>
          <p:cNvSpPr txBox="1"/>
          <p:nvPr/>
        </p:nvSpPr>
        <p:spPr>
          <a:xfrm>
            <a:off x="759050" y="3009687"/>
            <a:ext cx="4338000" cy="104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400">
                <a:solidFill>
                  <a:schemeClr val="lt1"/>
                </a:solidFill>
                <a:latin typeface="Verdana"/>
                <a:ea typeface="Verdana"/>
                <a:cs typeface="Verdana"/>
                <a:sym typeface="Verdana"/>
              </a:rPr>
              <a:t>IPv6 Uptake in the Middle East</a:t>
            </a:r>
            <a:endParaRPr b="1" sz="3400">
              <a:solidFill>
                <a:schemeClr val="lt1"/>
              </a:solidFill>
              <a:latin typeface="Verdana"/>
              <a:ea typeface="Verdana"/>
              <a:cs typeface="Verdana"/>
              <a:sym typeface="Verdana"/>
            </a:endParaRPr>
          </a:p>
        </p:txBody>
      </p:sp>
      <p:cxnSp>
        <p:nvCxnSpPr>
          <p:cNvPr id="266" name="Google Shape;266;p26"/>
          <p:cNvCxnSpPr/>
          <p:nvPr/>
        </p:nvCxnSpPr>
        <p:spPr>
          <a:xfrm>
            <a:off x="796800" y="4248557"/>
            <a:ext cx="64155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7"/>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72" name="Google Shape;272;p27"/>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solidFill>
                  <a:srgbClr val="131F48"/>
                </a:solidFill>
              </a:rPr>
              <a:t>% of IPv6-capable ASNs in </a:t>
            </a:r>
            <a:r>
              <a:rPr lang="en-GB">
                <a:solidFill>
                  <a:srgbClr val="131F48"/>
                </a:solidFill>
              </a:rPr>
              <a:t>the</a:t>
            </a:r>
            <a:r>
              <a:rPr lang="en-GB">
                <a:solidFill>
                  <a:srgbClr val="131F48"/>
                </a:solidFill>
              </a:rPr>
              <a:t> Middle East </a:t>
            </a:r>
            <a:endParaRPr/>
          </a:p>
          <a:p>
            <a:pPr indent="0" lvl="0" marL="0" rtl="0" algn="l">
              <a:spcBef>
                <a:spcPts val="0"/>
              </a:spcBef>
              <a:spcAft>
                <a:spcPts val="0"/>
              </a:spcAft>
              <a:buNone/>
            </a:pPr>
            <a:r>
              <a:t/>
            </a:r>
            <a:endParaRPr/>
          </a:p>
        </p:txBody>
      </p:sp>
      <p:sp>
        <p:nvSpPr>
          <p:cNvPr id="273" name="Google Shape;273;p27"/>
          <p:cNvSpPr/>
          <p:nvPr>
            <p:ph idx="3" type="pic"/>
          </p:nvPr>
        </p:nvSpPr>
        <p:spPr>
          <a:xfrm>
            <a:off x="3943350" y="1447800"/>
            <a:ext cx="4917000" cy="3216000"/>
          </a:xfrm>
          <a:prstGeom prst="rect">
            <a:avLst/>
          </a:prstGeom>
        </p:spPr>
      </p:sp>
      <p:pic>
        <p:nvPicPr>
          <p:cNvPr id="274" name="Google Shape;274;p27"/>
          <p:cNvPicPr preferRelativeResize="0"/>
          <p:nvPr/>
        </p:nvPicPr>
        <p:blipFill>
          <a:blip r:embed="rId3">
            <a:alphaModFix/>
          </a:blip>
          <a:stretch>
            <a:fillRect/>
          </a:stretch>
        </p:blipFill>
        <p:spPr>
          <a:xfrm>
            <a:off x="0" y="-64047"/>
            <a:ext cx="8860349" cy="49839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8"/>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80" name="Google Shape;280;p28"/>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IPv6 Adoption in the Middle East </a:t>
            </a:r>
            <a:endParaRPr/>
          </a:p>
        </p:txBody>
      </p:sp>
      <p:pic>
        <p:nvPicPr>
          <p:cNvPr id="281" name="Google Shape;281;p28"/>
          <p:cNvPicPr preferRelativeResize="0"/>
          <p:nvPr/>
        </p:nvPicPr>
        <p:blipFill>
          <a:blip r:embed="rId3">
            <a:alphaModFix/>
          </a:blip>
          <a:stretch>
            <a:fillRect/>
          </a:stretch>
        </p:blipFill>
        <p:spPr>
          <a:xfrm>
            <a:off x="-390600" y="500399"/>
            <a:ext cx="7845821" cy="4413274"/>
          </a:xfrm>
          <a:prstGeom prst="rect">
            <a:avLst/>
          </a:prstGeom>
          <a:noFill/>
          <a:ln>
            <a:noFill/>
          </a:ln>
        </p:spPr>
      </p:pic>
      <p:sp>
        <p:nvSpPr>
          <p:cNvPr id="282" name="Google Shape;282;p28"/>
          <p:cNvSpPr txBox="1"/>
          <p:nvPr/>
        </p:nvSpPr>
        <p:spPr>
          <a:xfrm>
            <a:off x="5125325" y="851475"/>
            <a:ext cx="3000000" cy="4494600"/>
          </a:xfrm>
          <a:prstGeom prst="rect">
            <a:avLst/>
          </a:prstGeom>
          <a:noFill/>
          <a:ln>
            <a:noFill/>
          </a:ln>
        </p:spPr>
        <p:txBody>
          <a:bodyPr anchorCtr="0" anchor="t" bIns="91425" lIns="91425" spcFirstLastPara="1" rIns="91425" wrap="square" tIns="91425">
            <a:spAutoFit/>
          </a:bodyPr>
          <a:lstStyle/>
          <a:p>
            <a:pPr indent="-164500" lvl="0" marL="306000" rtl="0" algn="l">
              <a:spcBef>
                <a:spcPts val="0"/>
              </a:spcBef>
              <a:spcAft>
                <a:spcPts val="0"/>
              </a:spcAft>
              <a:buClr>
                <a:srgbClr val="25316A"/>
              </a:buClr>
              <a:buSzPts val="1400"/>
              <a:buFont typeface="Verdana"/>
              <a:buChar char="●"/>
            </a:pPr>
            <a:r>
              <a:rPr lang="en-GB">
                <a:solidFill>
                  <a:srgbClr val="25316A"/>
                </a:solidFill>
                <a:latin typeface="Verdana"/>
                <a:ea typeface="Verdana"/>
                <a:cs typeface="Verdana"/>
                <a:sym typeface="Verdana"/>
              </a:rPr>
              <a:t>IPv6 adoption measures if users can actually use IPv6 on their networks. </a:t>
            </a:r>
            <a:endParaRPr>
              <a:solidFill>
                <a:srgbClr val="25316A"/>
              </a:solidFill>
              <a:latin typeface="Verdana"/>
              <a:ea typeface="Verdana"/>
              <a:cs typeface="Verdana"/>
              <a:sym typeface="Verdana"/>
            </a:endParaRPr>
          </a:p>
          <a:p>
            <a:pPr indent="0" lvl="0" marL="457200" rtl="0" algn="l">
              <a:spcBef>
                <a:spcPts val="0"/>
              </a:spcBef>
              <a:spcAft>
                <a:spcPts val="0"/>
              </a:spcAft>
              <a:buNone/>
            </a:pPr>
            <a:r>
              <a:t/>
            </a:r>
            <a:endParaRPr>
              <a:solidFill>
                <a:srgbClr val="25316A"/>
              </a:solidFill>
              <a:latin typeface="Verdana"/>
              <a:ea typeface="Verdana"/>
              <a:cs typeface="Verdana"/>
              <a:sym typeface="Verdana"/>
            </a:endParaRPr>
          </a:p>
          <a:p>
            <a:pPr indent="-164500" lvl="0" marL="306000" rtl="0" algn="l">
              <a:spcBef>
                <a:spcPts val="0"/>
              </a:spcBef>
              <a:spcAft>
                <a:spcPts val="0"/>
              </a:spcAft>
              <a:buClr>
                <a:srgbClr val="25316A"/>
              </a:buClr>
              <a:buSzPts val="1400"/>
              <a:buFont typeface="Verdana"/>
              <a:buChar char="●"/>
            </a:pPr>
            <a:r>
              <a:rPr lang="en-GB">
                <a:solidFill>
                  <a:srgbClr val="25316A"/>
                </a:solidFill>
                <a:latin typeface="Verdana"/>
                <a:ea typeface="Verdana"/>
                <a:cs typeface="Verdana"/>
                <a:sym typeface="Verdana"/>
              </a:rPr>
              <a:t>We used Content Delivery network (CDN’s) (Google, Facebook, Cloudflare) traffic statistics to measure adoption across the region.</a:t>
            </a:r>
            <a:endParaRPr>
              <a:solidFill>
                <a:srgbClr val="25316A"/>
              </a:solidFill>
              <a:latin typeface="Verdana"/>
              <a:ea typeface="Verdana"/>
              <a:cs typeface="Verdana"/>
              <a:sym typeface="Verdana"/>
            </a:endParaRPr>
          </a:p>
          <a:p>
            <a:pPr indent="0" lvl="0" marL="457200" rtl="0" algn="l">
              <a:spcBef>
                <a:spcPts val="0"/>
              </a:spcBef>
              <a:spcAft>
                <a:spcPts val="0"/>
              </a:spcAft>
              <a:buNone/>
            </a:pPr>
            <a:r>
              <a:t/>
            </a:r>
            <a:endParaRPr>
              <a:solidFill>
                <a:srgbClr val="25316A"/>
              </a:solidFill>
              <a:latin typeface="Verdana"/>
              <a:ea typeface="Verdana"/>
              <a:cs typeface="Verdana"/>
              <a:sym typeface="Verdana"/>
            </a:endParaRPr>
          </a:p>
          <a:p>
            <a:pPr indent="-164500" lvl="0" marL="306000" rtl="0" algn="l">
              <a:spcBef>
                <a:spcPts val="0"/>
              </a:spcBef>
              <a:spcAft>
                <a:spcPts val="0"/>
              </a:spcAft>
              <a:buClr>
                <a:srgbClr val="25316A"/>
              </a:buClr>
              <a:buSzPts val="1400"/>
              <a:buFont typeface="Verdana"/>
              <a:buChar char="●"/>
            </a:pPr>
            <a:r>
              <a:rPr lang="en-GB">
                <a:solidFill>
                  <a:srgbClr val="25316A"/>
                </a:solidFill>
                <a:latin typeface="Verdana"/>
                <a:ea typeface="Verdana"/>
                <a:cs typeface="Verdana"/>
                <a:sym typeface="Verdana"/>
              </a:rPr>
              <a:t>Promising level of IPv6 adoption in the region. </a:t>
            </a:r>
            <a:r>
              <a:rPr lang="en-GB">
                <a:solidFill>
                  <a:srgbClr val="25316A"/>
                </a:solidFill>
                <a:latin typeface="Verdana"/>
                <a:ea typeface="Verdana"/>
                <a:cs typeface="Verdana"/>
                <a:sym typeface="Verdana"/>
              </a:rPr>
              <a:t>Saudi Arabia emerges as a regional and global leader. The United Arab Emirates follows with over 40% IPv6 adoption.</a:t>
            </a:r>
            <a:endParaRPr>
              <a:solidFill>
                <a:srgbClr val="25316A"/>
              </a:solidFill>
              <a:latin typeface="Verdana"/>
              <a:ea typeface="Verdana"/>
              <a:cs typeface="Verdana"/>
              <a:sym typeface="Verdana"/>
            </a:endParaRPr>
          </a:p>
          <a:p>
            <a:pPr indent="0" lvl="0" marL="914400" rtl="0" algn="l">
              <a:spcBef>
                <a:spcPts val="0"/>
              </a:spcBef>
              <a:spcAft>
                <a:spcPts val="0"/>
              </a:spcAft>
              <a:buNone/>
            </a:pPr>
            <a:r>
              <a:t/>
            </a:r>
            <a:endParaRPr>
              <a:solidFill>
                <a:srgbClr val="25316A"/>
              </a:solidFill>
              <a:latin typeface="Verdana"/>
              <a:ea typeface="Verdana"/>
              <a:cs typeface="Verdana"/>
              <a:sym typeface="Verdana"/>
            </a:endParaRPr>
          </a:p>
          <a:p>
            <a:pPr indent="0" lvl="0" marL="457200" rtl="0" algn="l">
              <a:spcBef>
                <a:spcPts val="0"/>
              </a:spcBef>
              <a:spcAft>
                <a:spcPts val="0"/>
              </a:spcAft>
              <a:buNone/>
            </a:pPr>
            <a:r>
              <a:t/>
            </a:r>
            <a:endParaRPr>
              <a:solidFill>
                <a:srgbClr val="25316A"/>
              </a:solidFill>
              <a:latin typeface="Verdana"/>
              <a:ea typeface="Verdana"/>
              <a:cs typeface="Verdana"/>
              <a:sym typeface="Verdana"/>
            </a:endParaRPr>
          </a:p>
          <a:p>
            <a:pPr indent="0" lvl="0" marL="0" rtl="0" algn="l">
              <a:spcBef>
                <a:spcPts val="0"/>
              </a:spcBef>
              <a:spcAft>
                <a:spcPts val="0"/>
              </a:spcAft>
              <a:buNone/>
            </a:pPr>
            <a:r>
              <a:t/>
            </a:r>
            <a:endParaRPr>
              <a:solidFill>
                <a:srgbClr val="25316A"/>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88" name="Google Shape;288;p29"/>
          <p:cNvSpPr txBox="1"/>
          <p:nvPr>
            <p:ph idx="2" type="body"/>
          </p:nvPr>
        </p:nvSpPr>
        <p:spPr>
          <a:xfrm>
            <a:off x="311700" y="867225"/>
            <a:ext cx="4142400" cy="210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a:p>
            <a:pPr indent="-317500" lvl="0" marL="457200" rtl="0" algn="l">
              <a:spcBef>
                <a:spcPts val="1200"/>
              </a:spcBef>
              <a:spcAft>
                <a:spcPts val="0"/>
              </a:spcAft>
              <a:buSzPts val="1400"/>
              <a:buChar char="●"/>
            </a:pPr>
            <a:r>
              <a:rPr lang="en-GB" u="sng">
                <a:solidFill>
                  <a:schemeClr val="hlink"/>
                </a:solidFill>
                <a:hlinkClick r:id="rId3"/>
              </a:rPr>
              <a:t>labs.ripe.net/author/qasim-lone/the-internet-landscape-in-the-middle-east/</a:t>
            </a:r>
            <a:r>
              <a:rPr lang="en-GB"/>
              <a:t> </a:t>
            </a:r>
            <a:endParaRPr/>
          </a:p>
          <a:p>
            <a:pPr indent="0" lvl="0" marL="0" rtl="0" algn="l">
              <a:spcBef>
                <a:spcPts val="1200"/>
              </a:spcBef>
              <a:spcAft>
                <a:spcPts val="1200"/>
              </a:spcAft>
              <a:buNone/>
            </a:pPr>
            <a:r>
              <a:t/>
            </a:r>
            <a:endParaRPr/>
          </a:p>
        </p:txBody>
      </p:sp>
      <p:sp>
        <p:nvSpPr>
          <p:cNvPr id="289" name="Google Shape;289;p29"/>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Interested? Read the Full Report on RIPE Labs</a:t>
            </a:r>
            <a:endParaRPr/>
          </a:p>
        </p:txBody>
      </p:sp>
      <p:pic>
        <p:nvPicPr>
          <p:cNvPr id="290" name="Google Shape;290;p29"/>
          <p:cNvPicPr preferRelativeResize="0"/>
          <p:nvPr/>
        </p:nvPicPr>
        <p:blipFill rotWithShape="1">
          <a:blip r:embed="rId4">
            <a:alphaModFix/>
          </a:blip>
          <a:srcRect b="4410" l="-7970" r="7969" t="-4410"/>
          <a:stretch/>
        </p:blipFill>
        <p:spPr>
          <a:xfrm>
            <a:off x="-607800" y="1610175"/>
            <a:ext cx="5116277" cy="2877900"/>
          </a:xfrm>
          <a:prstGeom prst="rect">
            <a:avLst/>
          </a:prstGeom>
          <a:noFill/>
          <a:ln>
            <a:noFill/>
          </a:ln>
        </p:spPr>
      </p:pic>
      <p:pic>
        <p:nvPicPr>
          <p:cNvPr id="291" name="Google Shape;291;p29"/>
          <p:cNvPicPr preferRelativeResize="0"/>
          <p:nvPr/>
        </p:nvPicPr>
        <p:blipFill>
          <a:blip r:embed="rId5">
            <a:alphaModFix/>
          </a:blip>
          <a:stretch>
            <a:fillRect/>
          </a:stretch>
        </p:blipFill>
        <p:spPr>
          <a:xfrm>
            <a:off x="4185775" y="1113913"/>
            <a:ext cx="5375500" cy="3023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30"/>
          <p:cNvPicPr preferRelativeResize="0"/>
          <p:nvPr/>
        </p:nvPicPr>
        <p:blipFill rotWithShape="1">
          <a:blip r:embed="rId3">
            <a:alphaModFix/>
          </a:blip>
          <a:srcRect b="169" l="0" r="0" t="179"/>
          <a:stretch/>
        </p:blipFill>
        <p:spPr>
          <a:xfrm>
            <a:off x="-16187" y="0"/>
            <a:ext cx="9176376" cy="5143500"/>
          </a:xfrm>
          <a:prstGeom prst="rect">
            <a:avLst/>
          </a:prstGeom>
          <a:noFill/>
          <a:ln>
            <a:noFill/>
          </a:ln>
        </p:spPr>
      </p:pic>
      <p:pic>
        <p:nvPicPr>
          <p:cNvPr id="297" name="Google Shape;297;p30"/>
          <p:cNvPicPr preferRelativeResize="0"/>
          <p:nvPr/>
        </p:nvPicPr>
        <p:blipFill rotWithShape="1">
          <a:blip r:embed="rId4">
            <a:alphaModFix/>
          </a:blip>
          <a:srcRect b="0" l="0" r="0" t="0"/>
          <a:stretch/>
        </p:blipFill>
        <p:spPr>
          <a:xfrm>
            <a:off x="8433650" y="245960"/>
            <a:ext cx="426720" cy="426720"/>
          </a:xfrm>
          <a:prstGeom prst="rect">
            <a:avLst/>
          </a:prstGeom>
          <a:noFill/>
          <a:ln>
            <a:noFill/>
          </a:ln>
        </p:spPr>
      </p:pic>
      <p:sp>
        <p:nvSpPr>
          <p:cNvPr id="298" name="Google Shape;298;p30"/>
          <p:cNvSpPr txBox="1"/>
          <p:nvPr/>
        </p:nvSpPr>
        <p:spPr>
          <a:xfrm>
            <a:off x="1487400" y="1713825"/>
            <a:ext cx="3926100" cy="1256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4200">
                <a:solidFill>
                  <a:schemeClr val="lt1"/>
                </a:solidFill>
                <a:latin typeface="Verdana"/>
                <a:ea typeface="Verdana"/>
                <a:cs typeface="Verdana"/>
                <a:sym typeface="Verdana"/>
              </a:rPr>
              <a:t>Questions </a:t>
            </a:r>
            <a:br>
              <a:rPr b="1" lang="en-GB" sz="4200">
                <a:solidFill>
                  <a:schemeClr val="lt1"/>
                </a:solidFill>
                <a:latin typeface="Verdana"/>
                <a:ea typeface="Verdana"/>
                <a:cs typeface="Verdana"/>
                <a:sym typeface="Verdana"/>
              </a:rPr>
            </a:br>
            <a:r>
              <a:rPr b="1" lang="en-GB" sz="4200">
                <a:solidFill>
                  <a:schemeClr val="lt1"/>
                </a:solidFill>
                <a:latin typeface="Verdana"/>
                <a:ea typeface="Verdana"/>
                <a:cs typeface="Verdana"/>
                <a:sym typeface="Verdana"/>
              </a:rPr>
              <a:t>&amp; Comments</a:t>
            </a:r>
            <a:endParaRPr b="1" sz="4100">
              <a:solidFill>
                <a:schemeClr val="lt1"/>
              </a:solidFill>
              <a:latin typeface="Verdana"/>
              <a:ea typeface="Verdana"/>
              <a:cs typeface="Verdana"/>
              <a:sym typeface="Verdana"/>
            </a:endParaRPr>
          </a:p>
        </p:txBody>
      </p:sp>
      <p:sp>
        <p:nvSpPr>
          <p:cNvPr id="299" name="Google Shape;299;p30"/>
          <p:cNvSpPr txBox="1"/>
          <p:nvPr/>
        </p:nvSpPr>
        <p:spPr>
          <a:xfrm>
            <a:off x="5413375" y="1456925"/>
            <a:ext cx="1455600" cy="2462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2200">
                <a:solidFill>
                  <a:srgbClr val="F26738"/>
                </a:solidFill>
                <a:latin typeface="Verdana"/>
                <a:ea typeface="Verdana"/>
                <a:cs typeface="Verdana"/>
                <a:sym typeface="Verdana"/>
              </a:rPr>
              <a:t>?</a:t>
            </a:r>
            <a:endParaRPr b="1" sz="12200">
              <a:solidFill>
                <a:srgbClr val="F26738"/>
              </a:solidFill>
              <a:latin typeface="Verdana"/>
              <a:ea typeface="Verdana"/>
              <a:cs typeface="Verdana"/>
              <a:sym typeface="Verdana"/>
            </a:endParaRPr>
          </a:p>
        </p:txBody>
      </p:sp>
      <p:grpSp>
        <p:nvGrpSpPr>
          <p:cNvPr id="300" name="Google Shape;300;p30"/>
          <p:cNvGrpSpPr/>
          <p:nvPr/>
        </p:nvGrpSpPr>
        <p:grpSpPr>
          <a:xfrm>
            <a:off x="1487397" y="3694400"/>
            <a:ext cx="3346438" cy="431100"/>
            <a:chOff x="4110272" y="3687250"/>
            <a:chExt cx="3346438" cy="431100"/>
          </a:xfrm>
        </p:grpSpPr>
        <p:sp>
          <p:nvSpPr>
            <p:cNvPr id="301" name="Google Shape;301;p30"/>
            <p:cNvSpPr txBox="1"/>
            <p:nvPr/>
          </p:nvSpPr>
          <p:spPr>
            <a:xfrm>
              <a:off x="4456710" y="3687250"/>
              <a:ext cx="3000000" cy="431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600">
                  <a:solidFill>
                    <a:srgbClr val="F26738"/>
                  </a:solidFill>
                  <a:latin typeface="Verdana"/>
                  <a:ea typeface="Verdana"/>
                  <a:cs typeface="Verdana"/>
                  <a:sym typeface="Verdana"/>
                </a:rPr>
                <a:t>jelcham@ripe.net</a:t>
              </a:r>
              <a:endParaRPr sz="1600">
                <a:solidFill>
                  <a:srgbClr val="F26738"/>
                </a:solidFill>
                <a:latin typeface="Verdana"/>
                <a:ea typeface="Verdana"/>
                <a:cs typeface="Verdana"/>
                <a:sym typeface="Verdana"/>
              </a:endParaRPr>
            </a:p>
          </p:txBody>
        </p:sp>
        <p:grpSp>
          <p:nvGrpSpPr>
            <p:cNvPr id="302" name="Google Shape;302;p30"/>
            <p:cNvGrpSpPr/>
            <p:nvPr/>
          </p:nvGrpSpPr>
          <p:grpSpPr>
            <a:xfrm>
              <a:off x="4110272" y="3753111"/>
              <a:ext cx="346431" cy="346431"/>
              <a:chOff x="4497725" y="1397950"/>
              <a:chExt cx="683700" cy="683700"/>
            </a:xfrm>
          </p:grpSpPr>
          <p:sp>
            <p:nvSpPr>
              <p:cNvPr id="303" name="Google Shape;303;p30"/>
              <p:cNvSpPr/>
              <p:nvPr/>
            </p:nvSpPr>
            <p:spPr>
              <a:xfrm>
                <a:off x="4497725" y="1397950"/>
                <a:ext cx="683700" cy="683700"/>
              </a:xfrm>
              <a:prstGeom prst="ellipse">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304" name="Google Shape;304;p30"/>
              <p:cNvPicPr preferRelativeResize="0"/>
              <p:nvPr/>
            </p:nvPicPr>
            <p:blipFill>
              <a:blip r:embed="rId5">
                <a:alphaModFix/>
              </a:blip>
              <a:stretch>
                <a:fillRect/>
              </a:stretch>
            </p:blipFill>
            <p:spPr>
              <a:xfrm>
                <a:off x="4669363" y="1569588"/>
                <a:ext cx="340425" cy="340425"/>
              </a:xfrm>
              <a:prstGeom prst="rect">
                <a:avLst/>
              </a:prstGeom>
              <a:noFill/>
              <a:ln>
                <a:noFill/>
              </a:ln>
            </p:spPr>
          </p:pic>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1"/>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310" name="Google Shape;310;p31"/>
          <p:cNvSpPr txBox="1"/>
          <p:nvPr>
            <p:ph idx="2" type="body"/>
          </p:nvPr>
        </p:nvSpPr>
        <p:spPr>
          <a:xfrm>
            <a:off x="326100" y="1021800"/>
            <a:ext cx="8491800" cy="3099900"/>
          </a:xfrm>
          <a:prstGeom prst="rect">
            <a:avLst/>
          </a:prstGeom>
        </p:spPr>
        <p:txBody>
          <a:bodyPr anchorCtr="0" anchor="t" bIns="0" lIns="0" spcFirstLastPara="1" rIns="0" wrap="square" tIns="0">
            <a:noAutofit/>
          </a:bodyPr>
          <a:lstStyle/>
          <a:p>
            <a:pPr indent="-164500" lvl="0" marL="306000" rtl="0" algn="l">
              <a:spcBef>
                <a:spcPts val="0"/>
              </a:spcBef>
              <a:spcAft>
                <a:spcPts val="0"/>
              </a:spcAft>
              <a:buSzPts val="1400"/>
              <a:buChar char="●"/>
            </a:pPr>
            <a:r>
              <a:rPr lang="en-GB"/>
              <a:t>We used RoVISTA to analyse deployment of ROV across the Middle East region</a:t>
            </a:r>
            <a:endParaRPr/>
          </a:p>
          <a:p>
            <a:pPr indent="-317500" lvl="1" marL="914400" rtl="0" algn="l">
              <a:spcBef>
                <a:spcPts val="0"/>
              </a:spcBef>
              <a:spcAft>
                <a:spcPts val="0"/>
              </a:spcAft>
              <a:buSzPts val="1400"/>
              <a:buChar char="○"/>
            </a:pPr>
            <a:r>
              <a:rPr lang="en-GB"/>
              <a:t>RoVISTA calculates the scores based on the number of RPKI-invalid prefixes that an AS can reach. We used a more inclusive approach where we classify an AS as having implemented ROV if its score is greater than 0, indicating any level of ROV deployment.</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b="1" lang="en-GB"/>
              <a:t>Collateral benefit</a:t>
            </a:r>
            <a:endParaRPr b="1"/>
          </a:p>
          <a:p>
            <a:pPr indent="-317500" lvl="1" marL="914400" rtl="0" algn="l">
              <a:spcBef>
                <a:spcPts val="0"/>
              </a:spcBef>
              <a:spcAft>
                <a:spcPts val="0"/>
              </a:spcAft>
              <a:buSzPts val="1400"/>
              <a:buChar char="○"/>
            </a:pPr>
            <a:r>
              <a:rPr lang="en-GB"/>
              <a:t>We assessed ROV impact from the perspective of network centrality, utilising the AS Hegemony 2 methodology, which measures the centrality of autonomous systems within a country.</a:t>
            </a:r>
            <a:endParaRPr/>
          </a:p>
          <a:p>
            <a:pPr indent="-317500" lvl="1" marL="914400" rtl="0" algn="l">
              <a:spcBef>
                <a:spcPts val="0"/>
              </a:spcBef>
              <a:spcAft>
                <a:spcPts val="0"/>
              </a:spcAft>
              <a:buSzPts val="1400"/>
              <a:buChar char="○"/>
            </a:pPr>
            <a:r>
              <a:rPr lang="en-GB"/>
              <a:t>The methodology measures the common transit networks to a local AS and how much this AS relies on these transit networks based on BGP data. AS hegemony values range between 0 and 1 and indicate the fraction of paths crossing a node.</a:t>
            </a:r>
            <a:endParaRPr/>
          </a:p>
          <a:p>
            <a:pPr indent="0" lvl="0" marL="914400" rtl="0" algn="l">
              <a:spcBef>
                <a:spcPts val="0"/>
              </a:spcBef>
              <a:spcAft>
                <a:spcPts val="0"/>
              </a:spcAft>
              <a:buNone/>
            </a:pPr>
            <a:r>
              <a:t/>
            </a:r>
            <a:endParaRPr/>
          </a:p>
          <a:p>
            <a:pPr indent="0" lvl="0" marL="0" rtl="0" algn="l">
              <a:spcBef>
                <a:spcPts val="0"/>
              </a:spcBef>
              <a:spcAft>
                <a:spcPts val="0"/>
              </a:spcAft>
              <a:buNone/>
            </a:pPr>
            <a:r>
              <a:t/>
            </a:r>
            <a:endParaRPr/>
          </a:p>
        </p:txBody>
      </p:sp>
      <p:sp>
        <p:nvSpPr>
          <p:cNvPr id="311" name="Google Shape;311;p31"/>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Measuring ROV</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2"/>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317" name="Google Shape;317;p32"/>
          <p:cNvSpPr txBox="1"/>
          <p:nvPr>
            <p:ph idx="2" type="body"/>
          </p:nvPr>
        </p:nvSpPr>
        <p:spPr>
          <a:xfrm>
            <a:off x="326100" y="1021800"/>
            <a:ext cx="8491800" cy="3099900"/>
          </a:xfrm>
          <a:prstGeom prst="rect">
            <a:avLst/>
          </a:prstGeom>
        </p:spPr>
        <p:txBody>
          <a:bodyPr anchorCtr="0" anchor="t" bIns="0" lIns="0" spcFirstLastPara="1" rIns="0" wrap="square" tIns="0">
            <a:noAutofit/>
          </a:bodyPr>
          <a:lstStyle/>
          <a:p>
            <a:pPr indent="-164500" lvl="0" marL="306000" rtl="0" algn="l">
              <a:spcBef>
                <a:spcPts val="0"/>
              </a:spcBef>
              <a:spcAft>
                <a:spcPts val="0"/>
              </a:spcAft>
              <a:buSzPts val="1400"/>
              <a:buChar char="●"/>
            </a:pPr>
            <a:r>
              <a:rPr lang="en-GB"/>
              <a:t>Given the vast size of the IPv6 address space, counting individual addresses is not an effective metric.</a:t>
            </a:r>
            <a:endParaRPr/>
          </a:p>
          <a:p>
            <a:pPr indent="0" lvl="0" marL="457200" rtl="0" algn="l">
              <a:spcBef>
                <a:spcPts val="0"/>
              </a:spcBef>
              <a:spcAft>
                <a:spcPts val="0"/>
              </a:spcAft>
              <a:buNone/>
            </a:pPr>
            <a:r>
              <a:t/>
            </a:r>
            <a:endParaRPr/>
          </a:p>
          <a:p>
            <a:pPr indent="-164500" lvl="0" marL="306000" rtl="0" algn="l">
              <a:spcBef>
                <a:spcPts val="0"/>
              </a:spcBef>
              <a:spcAft>
                <a:spcPts val="0"/>
              </a:spcAft>
              <a:buSzPts val="1400"/>
              <a:buChar char="●"/>
            </a:pPr>
            <a:r>
              <a:rPr lang="en-GB"/>
              <a:t>We calculated (IPv6 capability) the percentage of ASes in each country that announce both IPv4 and IPv6 addresses, as well as those that announce only IPv6, compared to those that announce only IPv4</a:t>
            </a:r>
            <a:endParaRPr/>
          </a:p>
          <a:p>
            <a:pPr indent="0" lvl="0" marL="457200" rtl="0" algn="l">
              <a:spcBef>
                <a:spcPts val="0"/>
              </a:spcBef>
              <a:spcAft>
                <a:spcPts val="0"/>
              </a:spcAft>
              <a:buNone/>
            </a:pPr>
            <a:r>
              <a:t/>
            </a:r>
            <a:endParaRPr/>
          </a:p>
          <a:p>
            <a:pPr indent="-317500" lvl="1" marL="914400" rtl="0" algn="l">
              <a:spcBef>
                <a:spcPts val="0"/>
              </a:spcBef>
              <a:spcAft>
                <a:spcPts val="0"/>
              </a:spcAft>
              <a:buSzPts val="1400"/>
              <a:buChar char="○"/>
            </a:pPr>
            <a:r>
              <a:rPr lang="en-GB"/>
              <a:t>IPv6 capability indicates that addresses are being routed, this </a:t>
            </a:r>
            <a:r>
              <a:rPr lang="en-GB" u="sng"/>
              <a:t>does not necessarily equate to adoption</a:t>
            </a:r>
            <a:r>
              <a:rPr lang="en-GB"/>
              <a:t>.</a:t>
            </a:r>
            <a:endParaRPr/>
          </a:p>
          <a:p>
            <a:pPr indent="0" lvl="0" marL="914400" rtl="0" algn="l">
              <a:spcBef>
                <a:spcPts val="0"/>
              </a:spcBef>
              <a:spcAft>
                <a:spcPts val="0"/>
              </a:spcAft>
              <a:buNone/>
            </a:pPr>
            <a:r>
              <a:t/>
            </a:r>
            <a:endParaRPr/>
          </a:p>
          <a:p>
            <a:pPr indent="-317500" lvl="1" marL="914400" rtl="0" algn="l">
              <a:spcBef>
                <a:spcPts val="0"/>
              </a:spcBef>
              <a:spcAft>
                <a:spcPts val="0"/>
              </a:spcAft>
              <a:buSzPts val="1400"/>
              <a:buChar char="○"/>
            </a:pPr>
            <a:r>
              <a:rPr lang="en-GB"/>
              <a:t>IPv6 capability should be viewed as an initial step toward broader adoption.</a:t>
            </a:r>
            <a:endParaRPr/>
          </a:p>
          <a:p>
            <a:pPr indent="0" lvl="0" marL="0" rtl="0" algn="l">
              <a:spcBef>
                <a:spcPts val="0"/>
              </a:spcBef>
              <a:spcAft>
                <a:spcPts val="0"/>
              </a:spcAft>
              <a:buNone/>
            </a:pPr>
            <a:r>
              <a:t/>
            </a:r>
            <a:endParaRPr/>
          </a:p>
        </p:txBody>
      </p:sp>
      <p:sp>
        <p:nvSpPr>
          <p:cNvPr id="318" name="Google Shape;318;p32"/>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IPv6 Capability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5"/>
          <p:cNvSpPr txBox="1"/>
          <p:nvPr/>
        </p:nvSpPr>
        <p:spPr>
          <a:xfrm>
            <a:off x="759050" y="3009687"/>
            <a:ext cx="4338000" cy="104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400">
                <a:solidFill>
                  <a:schemeClr val="lt1"/>
                </a:solidFill>
                <a:latin typeface="Verdana"/>
                <a:ea typeface="Verdana"/>
                <a:cs typeface="Verdana"/>
                <a:sym typeface="Verdana"/>
              </a:rPr>
              <a:t>Routing Security </a:t>
            </a:r>
            <a:endParaRPr b="1" sz="3400">
              <a:solidFill>
                <a:schemeClr val="lt1"/>
              </a:solidFill>
              <a:latin typeface="Verdana"/>
              <a:ea typeface="Verdana"/>
              <a:cs typeface="Verdana"/>
              <a:sym typeface="Verdana"/>
            </a:endParaRPr>
          </a:p>
        </p:txBody>
      </p:sp>
      <p:cxnSp>
        <p:nvCxnSpPr>
          <p:cNvPr id="196" name="Google Shape;196;p15"/>
          <p:cNvCxnSpPr/>
          <p:nvPr/>
        </p:nvCxnSpPr>
        <p:spPr>
          <a:xfrm>
            <a:off x="796800" y="4248557"/>
            <a:ext cx="64155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6"/>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02" name="Google Shape;202;p16"/>
          <p:cNvSpPr txBox="1"/>
          <p:nvPr>
            <p:ph idx="2" type="body"/>
          </p:nvPr>
        </p:nvSpPr>
        <p:spPr>
          <a:xfrm>
            <a:off x="326100" y="1021800"/>
            <a:ext cx="8491800" cy="30999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GB"/>
              <a:t>RPKI provides a cryptographic framework for verifying routing announcements, currently through the use of two main key components</a:t>
            </a:r>
            <a:endParaRPr/>
          </a:p>
          <a:p>
            <a:pPr indent="0" lvl="0" marL="457200" rtl="0" algn="l">
              <a:spcBef>
                <a:spcPts val="0"/>
              </a:spcBef>
              <a:spcAft>
                <a:spcPts val="0"/>
              </a:spcAft>
              <a:buNone/>
            </a:pPr>
            <a:r>
              <a:t/>
            </a:r>
            <a:endParaRPr/>
          </a:p>
          <a:p>
            <a:pPr indent="-317500" lvl="1" marL="914400" rtl="0" algn="l">
              <a:spcBef>
                <a:spcPts val="0"/>
              </a:spcBef>
              <a:spcAft>
                <a:spcPts val="0"/>
              </a:spcAft>
              <a:buSzPts val="1400"/>
              <a:buChar char="○"/>
            </a:pPr>
            <a:r>
              <a:rPr b="1" lang="en-GB"/>
              <a:t>Route Origin Authorisation </a:t>
            </a:r>
            <a:r>
              <a:rPr b="1" lang="en-GB"/>
              <a:t>(</a:t>
            </a:r>
            <a:r>
              <a:rPr b="1" lang="en-GB"/>
              <a:t>ROA</a:t>
            </a:r>
            <a:r>
              <a:rPr b="1" lang="en-GB"/>
              <a:t>): </a:t>
            </a:r>
            <a:r>
              <a:rPr lang="en-GB"/>
              <a:t>Defines which ASes are authorised to announce specific IP prefixes</a:t>
            </a:r>
            <a:endParaRPr/>
          </a:p>
          <a:p>
            <a:pPr indent="0" lvl="0" marL="914400" rtl="0" algn="l">
              <a:spcBef>
                <a:spcPts val="0"/>
              </a:spcBef>
              <a:spcAft>
                <a:spcPts val="0"/>
              </a:spcAft>
              <a:buNone/>
            </a:pPr>
            <a:r>
              <a:t/>
            </a:r>
            <a:endParaRPr/>
          </a:p>
          <a:p>
            <a:pPr indent="-317500" lvl="1" marL="914400" rtl="0" algn="l">
              <a:spcBef>
                <a:spcPts val="0"/>
              </a:spcBef>
              <a:spcAft>
                <a:spcPts val="0"/>
              </a:spcAft>
              <a:buSzPts val="1400"/>
              <a:buChar char="○"/>
            </a:pPr>
            <a:r>
              <a:rPr b="1" lang="en-GB"/>
              <a:t>Route Origin Validation</a:t>
            </a:r>
            <a:r>
              <a:rPr b="1" lang="en-GB"/>
              <a:t> (</a:t>
            </a:r>
            <a:r>
              <a:rPr b="1" lang="en-GB"/>
              <a:t>ROV</a:t>
            </a:r>
            <a:r>
              <a:rPr b="1" lang="en-GB"/>
              <a:t>):</a:t>
            </a:r>
            <a:r>
              <a:rPr lang="en-GB"/>
              <a:t> Validates routes based on ROAs, ensuring only legitimate routes are accepted.</a:t>
            </a:r>
            <a:endParaRPr/>
          </a:p>
          <a:p>
            <a:pPr indent="0" lvl="0" marL="0" rtl="0" algn="l">
              <a:spcBef>
                <a:spcPts val="0"/>
              </a:spcBef>
              <a:spcAft>
                <a:spcPts val="0"/>
              </a:spcAft>
              <a:buNone/>
            </a:pPr>
            <a:r>
              <a:t/>
            </a:r>
            <a:endParaRPr/>
          </a:p>
        </p:txBody>
      </p:sp>
      <p:sp>
        <p:nvSpPr>
          <p:cNvPr id="203" name="Google Shape;203;p16"/>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Enhancing Routing Security with </a:t>
            </a:r>
            <a:r>
              <a:rPr lang="en-GB"/>
              <a:t>RPKI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7"/>
          <p:cNvSpPr txBox="1"/>
          <p:nvPr/>
        </p:nvSpPr>
        <p:spPr>
          <a:xfrm>
            <a:off x="759050" y="3009687"/>
            <a:ext cx="4338000" cy="104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400">
                <a:solidFill>
                  <a:schemeClr val="lt1"/>
                </a:solidFill>
                <a:latin typeface="Verdana"/>
                <a:ea typeface="Verdana"/>
                <a:cs typeface="Verdana"/>
                <a:sym typeface="Verdana"/>
              </a:rPr>
              <a:t>Route Origin Authorisation</a:t>
            </a:r>
            <a:endParaRPr b="1" sz="3400">
              <a:solidFill>
                <a:schemeClr val="lt1"/>
              </a:solidFill>
              <a:latin typeface="Verdana"/>
              <a:ea typeface="Verdana"/>
              <a:cs typeface="Verdana"/>
              <a:sym typeface="Verdana"/>
            </a:endParaRPr>
          </a:p>
        </p:txBody>
      </p:sp>
      <p:cxnSp>
        <p:nvCxnSpPr>
          <p:cNvPr id="209" name="Google Shape;209;p17"/>
          <p:cNvCxnSpPr/>
          <p:nvPr/>
        </p:nvCxnSpPr>
        <p:spPr>
          <a:xfrm>
            <a:off x="796800" y="4248557"/>
            <a:ext cx="64155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8"/>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15" name="Google Shape;215;p18"/>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ROA Coverage in the region (IPv4 and IPv6)</a:t>
            </a:r>
            <a:endParaRPr/>
          </a:p>
        </p:txBody>
      </p:sp>
      <p:pic>
        <p:nvPicPr>
          <p:cNvPr id="216" name="Google Shape;216;p18"/>
          <p:cNvPicPr preferRelativeResize="0"/>
          <p:nvPr/>
        </p:nvPicPr>
        <p:blipFill>
          <a:blip r:embed="rId3">
            <a:alphaModFix/>
          </a:blip>
          <a:stretch>
            <a:fillRect/>
          </a:stretch>
        </p:blipFill>
        <p:spPr>
          <a:xfrm>
            <a:off x="-83450" y="-54425"/>
            <a:ext cx="8873059" cy="4991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9"/>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22" name="Google Shape;222;p19"/>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ROA Coverage in the region (IPv4)</a:t>
            </a:r>
            <a:endParaRPr/>
          </a:p>
        </p:txBody>
      </p:sp>
      <p:pic>
        <p:nvPicPr>
          <p:cNvPr id="223" name="Google Shape;223;p19"/>
          <p:cNvPicPr preferRelativeResize="0"/>
          <p:nvPr/>
        </p:nvPicPr>
        <p:blipFill>
          <a:blip r:embed="rId3">
            <a:alphaModFix/>
          </a:blip>
          <a:stretch>
            <a:fillRect/>
          </a:stretch>
        </p:blipFill>
        <p:spPr>
          <a:xfrm>
            <a:off x="152400" y="0"/>
            <a:ext cx="8873059" cy="4991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0"/>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29" name="Google Shape;229;p20"/>
          <p:cNvSpPr txBox="1"/>
          <p:nvPr>
            <p:ph type="title"/>
          </p:nvPr>
        </p:nvSpPr>
        <p:spPr>
          <a:xfrm>
            <a:off x="311700" y="219600"/>
            <a:ext cx="7703700" cy="2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ROA Coverage in the region (IPv4)</a:t>
            </a:r>
            <a:endParaRPr/>
          </a:p>
        </p:txBody>
      </p:sp>
      <p:pic>
        <p:nvPicPr>
          <p:cNvPr id="230" name="Google Shape;230;p20"/>
          <p:cNvPicPr preferRelativeResize="0"/>
          <p:nvPr/>
        </p:nvPicPr>
        <p:blipFill>
          <a:blip r:embed="rId3">
            <a:alphaModFix/>
          </a:blip>
          <a:stretch>
            <a:fillRect/>
          </a:stretch>
        </p:blipFill>
        <p:spPr>
          <a:xfrm>
            <a:off x="0" y="0"/>
            <a:ext cx="9025450" cy="5076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1"/>
          <p:cNvSpPr txBox="1"/>
          <p:nvPr/>
        </p:nvSpPr>
        <p:spPr>
          <a:xfrm>
            <a:off x="759050" y="3009687"/>
            <a:ext cx="4338000" cy="104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400">
                <a:solidFill>
                  <a:schemeClr val="lt1"/>
                </a:solidFill>
                <a:latin typeface="Verdana"/>
                <a:ea typeface="Verdana"/>
                <a:cs typeface="Verdana"/>
                <a:sym typeface="Verdana"/>
              </a:rPr>
              <a:t>Route Origin Validation</a:t>
            </a:r>
            <a:endParaRPr b="1" sz="3400">
              <a:solidFill>
                <a:schemeClr val="lt1"/>
              </a:solidFill>
              <a:latin typeface="Verdana"/>
              <a:ea typeface="Verdana"/>
              <a:cs typeface="Verdana"/>
              <a:sym typeface="Verdana"/>
            </a:endParaRPr>
          </a:p>
        </p:txBody>
      </p:sp>
      <p:cxnSp>
        <p:nvCxnSpPr>
          <p:cNvPr id="236" name="Google Shape;236;p21"/>
          <p:cNvCxnSpPr/>
          <p:nvPr/>
        </p:nvCxnSpPr>
        <p:spPr>
          <a:xfrm>
            <a:off x="796800" y="4248557"/>
            <a:ext cx="64155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2"/>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pic>
        <p:nvPicPr>
          <p:cNvPr id="242" name="Google Shape;242;p22"/>
          <p:cNvPicPr preferRelativeResize="0"/>
          <p:nvPr/>
        </p:nvPicPr>
        <p:blipFill rotWithShape="1">
          <a:blip r:embed="rId3">
            <a:alphaModFix/>
          </a:blip>
          <a:srcRect b="5342" l="-890" r="890" t="2712"/>
          <a:stretch/>
        </p:blipFill>
        <p:spPr>
          <a:xfrm>
            <a:off x="-80725" y="0"/>
            <a:ext cx="9224726" cy="47709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PE NCC - Mai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